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4" r:id="rId7"/>
    <p:sldId id="291" r:id="rId8"/>
    <p:sldId id="262" r:id="rId9"/>
    <p:sldId id="295" r:id="rId10"/>
    <p:sldId id="263" r:id="rId11"/>
    <p:sldId id="279" r:id="rId12"/>
    <p:sldId id="267" r:id="rId13"/>
    <p:sldId id="278" r:id="rId14"/>
    <p:sldId id="293" r:id="rId15"/>
    <p:sldId id="281" r:id="rId16"/>
    <p:sldId id="282" r:id="rId17"/>
    <p:sldId id="284" r:id="rId18"/>
    <p:sldId id="283" r:id="rId19"/>
    <p:sldId id="285" r:id="rId20"/>
    <p:sldId id="286" r:id="rId21"/>
    <p:sldId id="290" r:id="rId22"/>
    <p:sldId id="287" r:id="rId23"/>
    <p:sldId id="288" r:id="rId24"/>
    <p:sldId id="289" r:id="rId25"/>
    <p:sldId id="296" r:id="rId26"/>
    <p:sldId id="266" r:id="rId27"/>
    <p:sldId id="280" r:id="rId28"/>
    <p:sldId id="292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</p:sldIdLst>
  <p:sldSz cx="9118600" cy="6832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8"/>
      </p:cViewPr>
      <p:guideLst>
        <p:guide orient="horz" pos="3016"/>
        <p:guide pos="2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WIN\Desktop\Graficos%20para%20presentacion%202014%20TEMPORADA%20DE%20EXPORTAC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DWIN\AppData\Local\Microsoft\Windows\Temporary%20Internet%20Files\Content.Outlook\JHT8FH6J\Libro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R"/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ES" sz="1400"/>
              <a:t>Cajas Exportadas por temporada, Manga Rica S.A.</a:t>
            </a:r>
          </a:p>
        </c:rich>
      </c:tx>
      <c:layout>
        <c:manualLayout>
          <c:xMode val="edge"/>
          <c:yMode val="edge"/>
          <c:x val="0.31516499814608961"/>
          <c:y val="3.045133224578581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014460511679643"/>
          <c:y val="0.11582381729200635"/>
          <c:w val="0.71523915461624021"/>
          <c:h val="0.77487765089722671"/>
        </c:manualLayout>
      </c:layout>
      <c:barChart>
        <c:barDir val="col"/>
        <c:grouping val="clustered"/>
        <c:ser>
          <c:idx val="0"/>
          <c:order val="0"/>
          <c:tx>
            <c:v>CAJAS DE 4 KILOS</c:v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4.4700585952895996E-3"/>
                  <c:y val="-1.0833001502870868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8.8987764182425055E-3"/>
                  <c:y val="6.5252854812398115E-3"/>
                </c:manualLayout>
              </c:layout>
              <c:showVal val="1"/>
            </c:dLbl>
            <c:dLbl>
              <c:idx val="5"/>
              <c:layout>
                <c:manualLayout>
                  <c:x val="-3.8561364479050814E-2"/>
                  <c:y val="0"/>
                </c:manualLayout>
              </c:layout>
              <c:showVal val="1"/>
            </c:dLbl>
            <c:dLbl>
              <c:idx val="6"/>
              <c:layout>
                <c:manualLayout>
                  <c:x val="-2.0553604325605356E-4"/>
                  <c:y val="8.7546723869956697E-3"/>
                </c:manualLayout>
              </c:layout>
              <c:dLblPos val="outEnd"/>
              <c:showVal val="1"/>
            </c:dLbl>
            <c:dLbl>
              <c:idx val="8"/>
              <c:layout>
                <c:manualLayout>
                  <c:x val="0"/>
                  <c:y val="-2.8276237085372549E-2"/>
                </c:manualLayout>
              </c:layout>
              <c:showVal val="1"/>
            </c:dLbl>
            <c:dLbl>
              <c:idx val="9"/>
              <c:layout>
                <c:manualLayout>
                  <c:x val="-5.4380783233367169E-17"/>
                  <c:y val="-1.7400761283306164E-2"/>
                </c:manualLayout>
              </c:layout>
              <c:showVal val="1"/>
            </c:dLbl>
            <c:dLbl>
              <c:idx val="10"/>
              <c:layout>
                <c:manualLayout>
                  <c:x val="2.373007044864665E-2"/>
                  <c:y val="-4.7852264796427429E-2"/>
                </c:manualLayout>
              </c:layout>
              <c:showVal val="1"/>
            </c:dLbl>
            <c:dLbl>
              <c:idx val="14"/>
              <c:layout>
                <c:manualLayout>
                  <c:x val="-2.9662588060808304E-3"/>
                  <c:y val="-2.3926046764545947E-2"/>
                </c:manualLayout>
              </c:layout>
              <c:showVal val="1"/>
            </c:dLbl>
            <c:dLbl>
              <c:idx val="15"/>
              <c:layout>
                <c:manualLayout>
                  <c:x val="0"/>
                  <c:y val="7.9752567906683603E-17"/>
                </c:manualLayout>
              </c:layout>
              <c:showVal val="1"/>
            </c:dLbl>
            <c:dLbl>
              <c:idx val="17"/>
              <c:layout>
                <c:manualLayout>
                  <c:x val="1.087615664667343E-16"/>
                  <c:y val="0"/>
                </c:manualLayout>
              </c:layout>
              <c:showVal val="1"/>
            </c:dLbl>
            <c:dLbl>
              <c:idx val="18"/>
              <c:layout>
                <c:manualLayout>
                  <c:x val="1.1865035224323342E-2"/>
                  <c:y val="1.3050570962479609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CR"/>
              </a:p>
            </c:txPr>
            <c:showVal val="1"/>
          </c:dLbls>
          <c:cat>
            <c:strRef>
              <c:f>DATOS!$E$13:$T$13</c:f>
              <c:strCache>
                <c:ptCount val="16"/>
                <c:pt idx="0">
                  <c:v>/00</c:v>
                </c:pt>
                <c:pt idx="1">
                  <c:v>/01</c:v>
                </c:pt>
                <c:pt idx="2">
                  <c:v>/02</c:v>
                </c:pt>
                <c:pt idx="3">
                  <c:v>/03</c:v>
                </c:pt>
                <c:pt idx="4">
                  <c:v>/04</c:v>
                </c:pt>
                <c:pt idx="5">
                  <c:v>/05</c:v>
                </c:pt>
                <c:pt idx="6">
                  <c:v>/06</c:v>
                </c:pt>
                <c:pt idx="7">
                  <c:v>/07</c:v>
                </c:pt>
                <c:pt idx="8">
                  <c:v>/08</c:v>
                </c:pt>
                <c:pt idx="9">
                  <c:v>/09</c:v>
                </c:pt>
                <c:pt idx="10">
                  <c:v>/10</c:v>
                </c:pt>
                <c:pt idx="11">
                  <c:v>/11</c:v>
                </c:pt>
                <c:pt idx="12">
                  <c:v>/12</c:v>
                </c:pt>
                <c:pt idx="13">
                  <c:v>/13</c:v>
                </c:pt>
                <c:pt idx="14">
                  <c:v>/14</c:v>
                </c:pt>
                <c:pt idx="15">
                  <c:v>/15</c:v>
                </c:pt>
              </c:strCache>
            </c:strRef>
          </c:cat>
          <c:val>
            <c:numRef>
              <c:f>DATOS!$E$17:$T$17</c:f>
              <c:numCache>
                <c:formatCode>#,##0</c:formatCode>
                <c:ptCount val="16"/>
                <c:pt idx="0">
                  <c:v>255521</c:v>
                </c:pt>
                <c:pt idx="1">
                  <c:v>233536</c:v>
                </c:pt>
                <c:pt idx="2">
                  <c:v>171905</c:v>
                </c:pt>
                <c:pt idx="3">
                  <c:v>354311</c:v>
                </c:pt>
                <c:pt idx="4">
                  <c:v>542016</c:v>
                </c:pt>
                <c:pt idx="5">
                  <c:v>1014789</c:v>
                </c:pt>
                <c:pt idx="6">
                  <c:v>1023124</c:v>
                </c:pt>
                <c:pt idx="7">
                  <c:v>921555</c:v>
                </c:pt>
                <c:pt idx="8">
                  <c:v>798106</c:v>
                </c:pt>
                <c:pt idx="9">
                  <c:v>1146192</c:v>
                </c:pt>
                <c:pt idx="10">
                  <c:v>862458</c:v>
                </c:pt>
                <c:pt idx="11" formatCode="#,##0.00">
                  <c:v>1357149</c:v>
                </c:pt>
                <c:pt idx="12">
                  <c:v>1117098</c:v>
                </c:pt>
                <c:pt idx="13">
                  <c:v>1008413</c:v>
                </c:pt>
                <c:pt idx="14">
                  <c:v>661850</c:v>
                </c:pt>
                <c:pt idx="15">
                  <c:v>626920</c:v>
                </c:pt>
              </c:numCache>
            </c:numRef>
          </c:val>
        </c:ser>
        <c:axId val="97548160"/>
        <c:axId val="97552640"/>
      </c:barChart>
      <c:catAx>
        <c:axId val="975481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 sz="1200" b="1" dirty="0"/>
                  <a:t>Años </a:t>
                </a:r>
                <a:r>
                  <a:rPr lang="es-ES" sz="1200" b="1" dirty="0" smtClean="0"/>
                  <a:t>2000 </a:t>
                </a:r>
                <a:r>
                  <a:rPr lang="es-ES" sz="1200" b="1" dirty="0"/>
                  <a:t>al 2014</a:t>
                </a:r>
              </a:p>
            </c:rich>
          </c:tx>
          <c:layout>
            <c:manualLayout>
              <c:xMode val="edge"/>
              <c:yMode val="edge"/>
              <c:x val="0.41342232109751786"/>
              <c:y val="0.9634474401955909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R"/>
          </a:p>
        </c:txPr>
        <c:crossAx val="97552640"/>
        <c:crosses val="autoZero"/>
        <c:auto val="1"/>
        <c:lblAlgn val="ctr"/>
        <c:lblOffset val="100"/>
        <c:tickLblSkip val="1"/>
        <c:tickMarkSkip val="1"/>
      </c:catAx>
      <c:valAx>
        <c:axId val="9755264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Cajas de 4.2 Kgs</a:t>
                </a:r>
              </a:p>
            </c:rich>
          </c:tx>
          <c:layout>
            <c:manualLayout>
              <c:xMode val="edge"/>
              <c:yMode val="edge"/>
              <c:x val="4.8201705598813465E-3"/>
              <c:y val="0.39641109298531974"/>
            </c:manualLayout>
          </c:layout>
          <c:spPr>
            <a:noFill/>
            <a:ln w="25400">
              <a:noFill/>
            </a:ln>
          </c:spPr>
        </c:title>
        <c:numFmt formatCode="#,##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CR"/>
          </a:p>
        </c:txPr>
        <c:crossAx val="9754816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982202447163512"/>
          <c:y val="0.48450244698205736"/>
          <c:w val="0.15572858731924374"/>
          <c:h val="3.7520391517128882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8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CR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R"/>
  <c:style val="5"/>
  <c:chart>
    <c:title>
      <c:tx>
        <c:rich>
          <a:bodyPr/>
          <a:lstStyle/>
          <a:p>
            <a:pPr>
              <a:defRPr/>
            </a:pPr>
            <a:r>
              <a:rPr lang="es-CR"/>
              <a:t>MANGA</a:t>
            </a:r>
            <a:r>
              <a:rPr lang="es-CR" baseline="0"/>
              <a:t> RICA chemical application 2003-2011</a:t>
            </a:r>
            <a:endParaRPr lang="es-CR"/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Hoja1!$A$6</c:f>
              <c:strCache>
                <c:ptCount val="1"/>
                <c:pt idx="0">
                  <c:v>HERBICIDES-L</c:v>
                </c:pt>
              </c:strCache>
            </c:strRef>
          </c:tx>
          <c:cat>
            <c:numRef>
              <c:f>Hoja1!$B$5:$J$5</c:f>
              <c:numCache>
                <c:formatCode>General</c:formatCode>
                <c:ptCount val="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</c:numCache>
            </c:numRef>
          </c:cat>
          <c:val>
            <c:numRef>
              <c:f>Hoja1!$B$6:$J$6</c:f>
              <c:numCache>
                <c:formatCode>General</c:formatCode>
                <c:ptCount val="9"/>
                <c:pt idx="0">
                  <c:v>2100</c:v>
                </c:pt>
                <c:pt idx="1">
                  <c:v>2120</c:v>
                </c:pt>
                <c:pt idx="2">
                  <c:v>2000</c:v>
                </c:pt>
                <c:pt idx="3">
                  <c:v>1897</c:v>
                </c:pt>
                <c:pt idx="4">
                  <c:v>1546</c:v>
                </c:pt>
                <c:pt idx="5">
                  <c:v>1230</c:v>
                </c:pt>
                <c:pt idx="6">
                  <c:v>1125</c:v>
                </c:pt>
                <c:pt idx="7">
                  <c:v>926</c:v>
                </c:pt>
                <c:pt idx="8">
                  <c:v>725</c:v>
                </c:pt>
              </c:numCache>
            </c:numRef>
          </c:val>
        </c:ser>
        <c:ser>
          <c:idx val="2"/>
          <c:order val="1"/>
          <c:tx>
            <c:strRef>
              <c:f>Hoja1!$A$7</c:f>
              <c:strCache>
                <c:ptCount val="1"/>
                <c:pt idx="0">
                  <c:v>FUNGICIDES-L</c:v>
                </c:pt>
              </c:strCache>
            </c:strRef>
          </c:tx>
          <c:cat>
            <c:numRef>
              <c:f>Hoja1!$B$5:$J$5</c:f>
              <c:numCache>
                <c:formatCode>General</c:formatCode>
                <c:ptCount val="9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</c:numCache>
            </c:numRef>
          </c:cat>
          <c:val>
            <c:numRef>
              <c:f>Hoja1!$B$7:$J$7</c:f>
              <c:numCache>
                <c:formatCode>General</c:formatCode>
                <c:ptCount val="9"/>
                <c:pt idx="0">
                  <c:v>4500</c:v>
                </c:pt>
                <c:pt idx="1">
                  <c:v>4440</c:v>
                </c:pt>
                <c:pt idx="2">
                  <c:v>4250</c:v>
                </c:pt>
                <c:pt idx="3">
                  <c:v>4010</c:v>
                </c:pt>
                <c:pt idx="4">
                  <c:v>3910</c:v>
                </c:pt>
                <c:pt idx="5">
                  <c:v>3500</c:v>
                </c:pt>
                <c:pt idx="6">
                  <c:v>3376</c:v>
                </c:pt>
                <c:pt idx="7">
                  <c:v>2916</c:v>
                </c:pt>
                <c:pt idx="8">
                  <c:v>1531</c:v>
                </c:pt>
              </c:numCache>
            </c:numRef>
          </c:val>
        </c:ser>
        <c:gapWidth val="55"/>
        <c:axId val="99297920"/>
        <c:axId val="99320192"/>
      </c:barChart>
      <c:catAx>
        <c:axId val="99297920"/>
        <c:scaling>
          <c:orientation val="minMax"/>
        </c:scaling>
        <c:axPos val="b"/>
        <c:numFmt formatCode="General" sourceLinked="1"/>
        <c:majorTickMark val="none"/>
        <c:tickLblPos val="nextTo"/>
        <c:crossAx val="99320192"/>
        <c:crosses val="autoZero"/>
        <c:auto val="1"/>
        <c:lblAlgn val="ctr"/>
        <c:lblOffset val="100"/>
      </c:catAx>
      <c:valAx>
        <c:axId val="9932019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99297920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1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392FB-DC79-4130-82E2-AE3796EA8EF4}" type="datetimeFigureOut">
              <a:rPr lang="es-CR" smtClean="0"/>
              <a:pPr/>
              <a:t>04/06/2015</a:t>
            </a:fld>
            <a:endParaRPr lang="es-C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0DE0E-C0AB-4B37-87C9-BC026B00629F}" type="slidenum">
              <a:rPr lang="es-CR" smtClean="0"/>
              <a:pPr/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0DE0E-C0AB-4B37-87C9-BC026B00629F}" type="slidenum">
              <a:rPr lang="es-CR" smtClean="0"/>
              <a:pPr/>
              <a:t>23</a:t>
            </a:fld>
            <a:endParaRPr lang="es-C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974705"/>
            <a:ext cx="6261100" cy="20525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5426288"/>
            <a:ext cx="5156200" cy="24471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0350" y="536423"/>
            <a:ext cx="1657350" cy="11406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536423"/>
            <a:ext cx="4849283" cy="11406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63" y="6153339"/>
            <a:ext cx="6261100" cy="19018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863" y="4058633"/>
            <a:ext cx="6261100" cy="20947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383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143474"/>
            <a:ext cx="3254596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" y="3036771"/>
            <a:ext cx="3254596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1827" y="2143474"/>
            <a:ext cx="3255874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1827" y="3036771"/>
            <a:ext cx="3255874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381259"/>
            <a:ext cx="2423363" cy="16225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901" y="381259"/>
            <a:ext cx="4117799" cy="81726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1" y="2003825"/>
            <a:ext cx="2423363" cy="65501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8" y="6703060"/>
            <a:ext cx="4419600" cy="7913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3788" y="855615"/>
            <a:ext cx="4419600" cy="5745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788" y="7494394"/>
            <a:ext cx="4419600" cy="11238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383477"/>
            <a:ext cx="6629400" cy="1595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234355"/>
            <a:ext cx="6629400" cy="631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23B-E035-4CAE-A96A-58211FC229D1}" type="datetimeFigureOut">
              <a:rPr lang="en-US" smtClean="0"/>
              <a:pPr/>
              <a:t>6/4/2015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6717" y="8875350"/>
            <a:ext cx="2332567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78967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FF54-6BA4-4515-87CA-28703F844993}" type="slidenum">
              <a:rPr lang="en-CA" smtClean="0"/>
              <a:pPr/>
              <a:t>‹Nº›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bro_de_Microsoft_Office_Excel_2007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Libro_de_Microsoft_Office_Excel_20075.xlsx"/><Relationship Id="rId5" Type="http://schemas.openxmlformats.org/officeDocument/2006/relationships/image" Target="../media/image13.jpeg"/><Relationship Id="rId4" Type="http://schemas.openxmlformats.org/officeDocument/2006/relationships/package" Target="../embeddings/Libro_de_Microsoft_Office_Excel_20074.xlsx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3.jpeg"/><Relationship Id="rId5" Type="http://schemas.openxmlformats.org/officeDocument/2006/relationships/image" Target="../media/image25.png"/><Relationship Id="rId10" Type="http://schemas.openxmlformats.org/officeDocument/2006/relationships/image" Target="../media/image4.jpeg"/><Relationship Id="rId4" Type="http://schemas.openxmlformats.org/officeDocument/2006/relationships/image" Target="../media/image24.png"/><Relationship Id="rId9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jpeg"/><Relationship Id="rId5" Type="http://schemas.openxmlformats.org/officeDocument/2006/relationships/package" Target="../embeddings/Libro_de_Microsoft_Office_Excel_20076.xlsx"/><Relationship Id="rId4" Type="http://schemas.openxmlformats.org/officeDocument/2006/relationships/image" Target="../media/image20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13.jpeg"/><Relationship Id="rId5" Type="http://schemas.openxmlformats.org/officeDocument/2006/relationships/image" Target="../media/image50.png"/><Relationship Id="rId10" Type="http://schemas.openxmlformats.org/officeDocument/2006/relationships/image" Target="../media/image4.jpeg"/><Relationship Id="rId4" Type="http://schemas.openxmlformats.org/officeDocument/2006/relationships/image" Target="../media/image49.png"/><Relationship Id="rId9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5" Type="http://schemas.openxmlformats.org/officeDocument/2006/relationships/chart" Target="../charts/chart2.xml"/><Relationship Id="rId4" Type="http://schemas.openxmlformats.org/officeDocument/2006/relationships/package" Target="../embeddings/Libro_de_Microsoft_Office_Excel_20077.xls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OSTA%20RICA%20MANGOES.VOB" TargetMode="External"/><Relationship Id="rId7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package" Target="../embeddings/Libro_de_Microsoft_Office_Excel_20071.xlsx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package" Target="../embeddings/Libro_de_Microsoft_Office_Excel_20072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187700" y="2514600"/>
            <a:ext cx="59309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2" dirty="0" smtClean="0">
                <a:solidFill>
                  <a:srgbClr val="000000"/>
                </a:solidFill>
                <a:latin typeface="Courier New"/>
                <a:cs typeface="Courier New"/>
              </a:rPr>
              <a:t>MANGARICA</a:t>
            </a:r>
          </a:p>
          <a:p>
            <a:pPr>
              <a:lnSpc>
                <a:spcPts val="4600"/>
              </a:lnSpc>
            </a:pPr>
            <a:endParaRPr lang="en-CA" sz="4002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349500" y="3124200"/>
            <a:ext cx="67691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977900" algn="l"/>
              </a:tabLst>
            </a:pPr>
            <a:r>
              <a:rPr lang="en-CA" sz="3197" dirty="0" smtClean="0">
                <a:solidFill>
                  <a:srgbClr val="000000"/>
                </a:solidFill>
                <a:latin typeface="Courier New"/>
                <a:cs typeface="Courier New"/>
              </a:rPr>
              <a:t>LIBERIA GUANACASTE</a:t>
            </a:r>
            <a:r>
              <a:rPr lang="en-CA" sz="3197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197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3197" dirty="0" smtClean="0">
                <a:solidFill>
                  <a:srgbClr val="000000"/>
                </a:solidFill>
                <a:latin typeface="Courier New"/>
                <a:cs typeface="Courier New"/>
              </a:rPr>
              <a:t>	COSTA RICA</a:t>
            </a:r>
          </a:p>
          <a:p>
            <a:pPr>
              <a:lnSpc>
                <a:spcPts val="3800"/>
              </a:lnSpc>
            </a:pPr>
            <a:endParaRPr lang="en-CA" sz="3197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4102100"/>
            <a:ext cx="245260" cy="94897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197" dirty="0" smtClean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pPr>
              <a:lnSpc>
                <a:spcPts val="3680"/>
              </a:lnSpc>
            </a:pPr>
            <a:endParaRPr lang="en-CA" sz="3197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59100" y="4597400"/>
            <a:ext cx="3188373" cy="94897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197" dirty="0" smtClean="0">
                <a:solidFill>
                  <a:srgbClr val="000000"/>
                </a:solidFill>
                <a:latin typeface="Courier New"/>
                <a:cs typeface="Courier New"/>
              </a:rPr>
              <a:t>04 </a:t>
            </a:r>
            <a:r>
              <a:rPr lang="en-CA" sz="3197" dirty="0" err="1" smtClean="0">
                <a:solidFill>
                  <a:srgbClr val="000000"/>
                </a:solidFill>
                <a:latin typeface="Courier New"/>
                <a:cs typeface="Courier New"/>
              </a:rPr>
              <a:t>junio</a:t>
            </a:r>
            <a:r>
              <a:rPr lang="en-CA" sz="3197" dirty="0" smtClean="0">
                <a:solidFill>
                  <a:srgbClr val="000000"/>
                </a:solidFill>
                <a:latin typeface="Courier New"/>
                <a:cs typeface="Courier New"/>
              </a:rPr>
              <a:t> 2015</a:t>
            </a:r>
            <a:endParaRPr lang="en-CA" sz="3197" dirty="0" smtClean="0">
              <a:solidFill>
                <a:srgbClr val="000000"/>
              </a:solidFill>
              <a:latin typeface="Courier New"/>
              <a:cs typeface="Courier New"/>
            </a:endParaRPr>
          </a:p>
          <a:p>
            <a:pPr>
              <a:lnSpc>
                <a:spcPts val="3680"/>
              </a:lnSpc>
            </a:pPr>
            <a:endParaRPr lang="en-CA" sz="3197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027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029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533400" y="685800"/>
            <a:ext cx="85852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2" b="1" smtClean="0">
                <a:solidFill>
                  <a:srgbClr val="000000"/>
                </a:solidFill>
                <a:latin typeface="Arial Bold"/>
                <a:cs typeface="Arial Bold"/>
              </a:rPr>
              <a:t>MANGARICA's Principles of Operation</a:t>
            </a:r>
          </a:p>
          <a:p>
            <a:pPr>
              <a:lnSpc>
                <a:spcPts val="3220"/>
              </a:lnSpc>
            </a:pPr>
            <a:endParaRPr lang="en-CA" sz="278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5100" y="1422400"/>
            <a:ext cx="2209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42900" algn="l"/>
              </a:tabLst>
            </a:pPr>
            <a:r>
              <a:rPr lang="en-CA" sz="1171" b="1" smtClean="0">
                <a:solidFill>
                  <a:srgbClr val="000000"/>
                </a:solidFill>
                <a:latin typeface="Arial Bold"/>
                <a:cs typeface="Arial Bold"/>
              </a:rPr>
              <a:t>1</a:t>
            </a:r>
            <a:r>
              <a:rPr lang="en-CA" sz="1391" smtClean="0">
                <a:solidFill>
                  <a:srgbClr val="000000"/>
                </a:solidFill>
                <a:latin typeface="Arial"/>
                <a:cs typeface="Arial"/>
              </a:rPr>
              <a:t>	PRODUCT</a:t>
            </a:r>
          </a:p>
          <a:p>
            <a:pPr>
              <a:lnSpc>
                <a:spcPts val="1435"/>
              </a:lnSpc>
            </a:pPr>
            <a:endParaRPr lang="en-CA" sz="1391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5100" y="1917700"/>
            <a:ext cx="22098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00"/>
              </a:lnSpc>
              <a:tabLst>
                <a:tab pos="342900" algn="l"/>
              </a:tabLst>
            </a:pPr>
            <a:r>
              <a:rPr lang="en-CA" sz="1171" b="1" smtClean="0">
                <a:solidFill>
                  <a:srgbClr val="000000"/>
                </a:solidFill>
                <a:latin typeface="Arial Bold"/>
                <a:cs typeface="Arial Bold"/>
              </a:rPr>
              <a:t>2</a:t>
            </a:r>
            <a:r>
              <a:rPr lang="en-CA" sz="1161" smtClean="0">
                <a:solidFill>
                  <a:srgbClr val="000000"/>
                </a:solidFill>
                <a:latin typeface="Arial"/>
                <a:cs typeface="Arial"/>
              </a:rPr>
              <a:t>	PROTECTION OF ENVIR.</a:t>
            </a:r>
          </a:p>
          <a:p>
            <a:pPr>
              <a:lnSpc>
                <a:spcPts val="1320"/>
              </a:lnSpc>
            </a:pPr>
            <a:endParaRPr lang="en-CA" sz="1161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5100" y="2298700"/>
            <a:ext cx="2209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42900" algn="l"/>
              </a:tabLst>
            </a:pPr>
            <a:r>
              <a:rPr lang="en-CA" sz="1171" b="1" smtClean="0">
                <a:solidFill>
                  <a:srgbClr val="000000"/>
                </a:solidFill>
                <a:latin typeface="Arial Bold"/>
                <a:cs typeface="Arial Bold"/>
              </a:rPr>
              <a:t>3</a:t>
            </a:r>
            <a:r>
              <a:rPr lang="en-CA" sz="1391" smtClean="0">
                <a:solidFill>
                  <a:srgbClr val="000000"/>
                </a:solidFill>
                <a:latin typeface="Arial"/>
                <a:cs typeface="Arial"/>
              </a:rPr>
              <a:t>	PEOPLE</a:t>
            </a:r>
          </a:p>
          <a:p>
            <a:pPr>
              <a:lnSpc>
                <a:spcPts val="1435"/>
              </a:lnSpc>
            </a:pPr>
            <a:endParaRPr lang="en-CA" sz="1391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5100" y="3213100"/>
            <a:ext cx="2209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42900" algn="l"/>
              </a:tabLst>
            </a:pPr>
            <a:r>
              <a:rPr lang="en-CA" sz="1171" b="1" smtClean="0">
                <a:solidFill>
                  <a:srgbClr val="000000"/>
                </a:solidFill>
                <a:latin typeface="Arial Bold"/>
                <a:cs typeface="Arial Bold"/>
              </a:rPr>
              <a:t>4</a:t>
            </a:r>
            <a:r>
              <a:rPr lang="en-CA" sz="1391" smtClean="0">
                <a:solidFill>
                  <a:srgbClr val="000000"/>
                </a:solidFill>
                <a:latin typeface="Arial"/>
                <a:cs typeface="Arial"/>
              </a:rPr>
              <a:t>	PASSION &amp; PRIDE</a:t>
            </a:r>
          </a:p>
          <a:p>
            <a:pPr>
              <a:lnSpc>
                <a:spcPts val="1435"/>
              </a:lnSpc>
            </a:pPr>
            <a:endParaRPr lang="en-CA" sz="1391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5100" y="4127500"/>
            <a:ext cx="22098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00"/>
              </a:lnSpc>
              <a:tabLst>
                <a:tab pos="342900" algn="l"/>
              </a:tabLst>
            </a:pPr>
            <a:r>
              <a:rPr lang="en-CA" sz="1171" b="1" smtClean="0">
                <a:solidFill>
                  <a:srgbClr val="000000"/>
                </a:solidFill>
                <a:latin typeface="Arial Bold"/>
                <a:cs typeface="Arial Bold"/>
              </a:rPr>
              <a:t>5</a:t>
            </a:r>
            <a:r>
              <a:rPr lang="en-CA" sz="1161" smtClean="0">
                <a:solidFill>
                  <a:srgbClr val="000000"/>
                </a:solidFill>
                <a:latin typeface="Arial"/>
                <a:cs typeface="Arial"/>
              </a:rPr>
              <a:t>	PRINCIPLE &amp; STANDARD</a:t>
            </a:r>
          </a:p>
          <a:p>
            <a:pPr>
              <a:lnSpc>
                <a:spcPts val="1320"/>
              </a:lnSpc>
            </a:pPr>
            <a:endParaRPr lang="en-CA" sz="1161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76500" y="1181100"/>
            <a:ext cx="6540500" cy="812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Highest quality tailored to customer requirements</a:t>
            </a:r>
            <a:r>
              <a:rPr lang="en-CA" sz="162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20" smtClean="0">
                <a:solidFill>
                  <a:srgbClr val="000000"/>
                </a:solidFill>
                <a:latin typeface="Times New Roman"/>
              </a:rPr>
            </a:b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Production is in sintony with local environment.</a:t>
            </a:r>
          </a:p>
          <a:p>
            <a:pPr>
              <a:lnSpc>
                <a:spcPts val="3740"/>
              </a:lnSpc>
            </a:pPr>
            <a:endParaRPr lang="en-CA" sz="162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76500" y="2235200"/>
            <a:ext cx="6540500" cy="876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Working with the local community to build up strong</a:t>
            </a:r>
            <a:r>
              <a:rPr lang="en-CA" sz="162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20" smtClean="0">
                <a:solidFill>
                  <a:srgbClr val="000000"/>
                </a:solidFill>
                <a:latin typeface="Times New Roman"/>
              </a:rPr>
            </a:b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relation with locals and employers. As well as having strong relation</a:t>
            </a:r>
            <a:r>
              <a:rPr lang="en-CA" sz="162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20" smtClean="0">
                <a:solidFill>
                  <a:srgbClr val="000000"/>
                </a:solidFill>
                <a:latin typeface="Times New Roman"/>
              </a:rPr>
            </a:b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and tradition with the Nicaraguan community for seasonal jobs.</a:t>
            </a:r>
          </a:p>
          <a:p>
            <a:pPr>
              <a:lnSpc>
                <a:spcPts val="2090"/>
              </a:lnSpc>
            </a:pPr>
            <a:endParaRPr lang="en-CA" sz="162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76500" y="3136900"/>
            <a:ext cx="6540500" cy="876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MANGARICA is a successful business in the local reality,</a:t>
            </a:r>
            <a:r>
              <a:rPr lang="en-CA" sz="162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20" smtClean="0">
                <a:solidFill>
                  <a:srgbClr val="000000"/>
                </a:solidFill>
                <a:latin typeface="Times New Roman"/>
              </a:rPr>
            </a:b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its reputation is well establish among the local community</a:t>
            </a:r>
            <a:r>
              <a:rPr lang="en-CA" sz="162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20" smtClean="0">
                <a:solidFill>
                  <a:srgbClr val="000000"/>
                </a:solidFill>
                <a:latin typeface="Times New Roman"/>
              </a:rPr>
            </a:b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as well as among the mango receivers in USA and Europe</a:t>
            </a:r>
          </a:p>
          <a:p>
            <a:pPr>
              <a:lnSpc>
                <a:spcPts val="2095"/>
              </a:lnSpc>
            </a:pPr>
            <a:endParaRPr lang="en-CA" sz="162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76500" y="4038600"/>
            <a:ext cx="65405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Providing a sustainable, principled and profitable business</a:t>
            </a:r>
            <a:r>
              <a:rPr lang="en-CA" sz="162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20" smtClean="0">
                <a:solidFill>
                  <a:srgbClr val="000000"/>
                </a:solidFill>
                <a:latin typeface="Times New Roman"/>
              </a:rPr>
            </a:br>
            <a:r>
              <a:rPr lang="en-CA" sz="1620" smtClean="0">
                <a:solidFill>
                  <a:srgbClr val="000000"/>
                </a:solidFill>
                <a:latin typeface="Arial"/>
                <a:cs typeface="Arial"/>
              </a:rPr>
              <a:t>whilst operating within the highest standards -</a:t>
            </a:r>
          </a:p>
          <a:p>
            <a:pPr>
              <a:lnSpc>
                <a:spcPts val="2145"/>
              </a:lnSpc>
            </a:pPr>
            <a:endParaRPr lang="en-CA" sz="1620">
              <a:solidFill>
                <a:srgbClr val="000000"/>
              </a:solidFill>
            </a:endParaRPr>
          </a:p>
        </p:txBody>
      </p:sp>
      <p:pic>
        <p:nvPicPr>
          <p:cNvPr id="13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4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5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38" name="Object 22"/>
          <p:cNvGraphicFramePr>
            <a:graphicFrameLocks noChangeAspect="1"/>
          </p:cNvGraphicFramePr>
          <p:nvPr/>
        </p:nvGraphicFramePr>
        <p:xfrm>
          <a:off x="576064" y="0"/>
          <a:ext cx="8015684" cy="6755623"/>
        </p:xfrm>
        <a:graphic>
          <a:graphicData uri="http://schemas.openxmlformats.org/presentationml/2006/ole">
            <p:oleObj spid="_x0000_s34838" name="Hoja de cálculo" r:id="rId3" imgW="8181947" imgH="6895993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23" name="TextBox 2"/>
          <p:cNvSpPr txBox="1"/>
          <p:nvPr/>
        </p:nvSpPr>
        <p:spPr>
          <a:xfrm>
            <a:off x="317500" y="190500"/>
            <a:ext cx="8801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70" smtClean="0">
                <a:solidFill>
                  <a:srgbClr val="000000"/>
                </a:solidFill>
                <a:latin typeface="Arial"/>
                <a:cs typeface="Arial"/>
              </a:rPr>
              <a:t>MANGARICA PACKING HOUSES FACILITIES</a:t>
            </a:r>
          </a:p>
          <a:p>
            <a:pPr>
              <a:lnSpc>
                <a:spcPts val="2355"/>
              </a:lnSpc>
            </a:pPr>
            <a:endParaRPr lang="en-CA" sz="207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17800" y="685800"/>
            <a:ext cx="8001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Areas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4483100" y="685800"/>
            <a:ext cx="6477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Size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5448300" y="673100"/>
            <a:ext cx="7366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notes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8900" y="9271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1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04800" y="927100"/>
            <a:ext cx="19685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Pack-House Europe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540000" y="1181100"/>
            <a:ext cx="1841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1</a:t>
            </a: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Intake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40000" y="1409700"/>
            <a:ext cx="1841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2</a:t>
            </a: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Washing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40000" y="1651000"/>
            <a:ext cx="1841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3</a:t>
            </a: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Grading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40000" y="1879600"/>
            <a:ext cx="1841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4</a:t>
            </a: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Cooling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40000" y="2120900"/>
            <a:ext cx="1841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5</a:t>
            </a: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Boxing storage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900" y="2819400"/>
            <a:ext cx="42926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  <a:tabLst>
                <a:tab pos="215900" algn="l"/>
              </a:tabLst>
            </a:pPr>
            <a:r>
              <a:rPr lang="en-CA" sz="1494" b="1" smtClean="0">
                <a:solidFill>
                  <a:srgbClr val="000000"/>
                </a:solidFill>
                <a:latin typeface="Arial Bold"/>
                <a:cs typeface="Arial Bold"/>
              </a:rPr>
              <a:t>2</a:t>
            </a: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	Pack-House USA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40000" y="3048000"/>
            <a:ext cx="1841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1Intake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40000" y="3276600"/>
            <a:ext cx="1841500" cy="1003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2Washing</a:t>
            </a:r>
            <a:r>
              <a:rPr lang="en-CA" sz="148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84" smtClean="0">
                <a:solidFill>
                  <a:srgbClr val="000000"/>
                </a:solidFill>
                <a:latin typeface="Times New Roman"/>
              </a:rPr>
            </a:b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3Grading</a:t>
            </a:r>
            <a:r>
              <a:rPr lang="en-CA" sz="148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84" smtClean="0">
                <a:solidFill>
                  <a:srgbClr val="000000"/>
                </a:solidFill>
                <a:latin typeface="Times New Roman"/>
              </a:rPr>
            </a:b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4Cooling</a:t>
            </a:r>
            <a:r>
              <a:rPr lang="en-CA" sz="148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84" smtClean="0">
                <a:solidFill>
                  <a:srgbClr val="000000"/>
                </a:solidFill>
                <a:latin typeface="Times New Roman"/>
              </a:rPr>
            </a:b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5Boxing storage</a:t>
            </a:r>
          </a:p>
          <a:p>
            <a:pPr>
              <a:lnSpc>
                <a:spcPts val="1850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83100" y="1168400"/>
            <a:ext cx="4521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150 tons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83100" y="1397000"/>
            <a:ext cx="45212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10t/hour   Fomes machinery</a:t>
            </a:r>
            <a:r>
              <a:rPr lang="en-CA" sz="148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84" smtClean="0">
                <a:solidFill>
                  <a:srgbClr val="000000"/>
                </a:solidFill>
                <a:latin typeface="Times New Roman"/>
              </a:rPr>
            </a:b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10t/hour   Fomesa machinery</a:t>
            </a:r>
          </a:p>
          <a:p>
            <a:pPr>
              <a:lnSpc>
                <a:spcPts val="1850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3100" y="1879600"/>
            <a:ext cx="4521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160 tons   pre-cooling for 32 pallets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83100" y="2108200"/>
            <a:ext cx="4521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  <a:tabLst>
                <a:tab pos="952500" algn="l"/>
              </a:tabLst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1.5M	1 gluing machine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483100" y="3048000"/>
            <a:ext cx="4521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150 t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483100" y="3276600"/>
            <a:ext cx="45212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88">
              <a:lnSpc>
                <a:spcPts val="1800"/>
              </a:lnSpc>
              <a:tabLst>
                <a:tab pos="952500" algn="l"/>
              </a:tabLst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10t/hour   Fomesa machinery</a:t>
            </a:r>
            <a:r>
              <a:rPr lang="en-CA" sz="148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84" smtClean="0">
                <a:solidFill>
                  <a:srgbClr val="000000"/>
                </a:solidFill>
                <a:latin typeface="Times New Roman"/>
              </a:rPr>
            </a:b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10t/hour   Fomesa machinery</a:t>
            </a:r>
            <a:r>
              <a:rPr lang="en-CA" sz="148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84" smtClean="0">
                <a:solidFill>
                  <a:srgbClr val="000000"/>
                </a:solidFill>
                <a:latin typeface="Times New Roman"/>
              </a:rPr>
            </a:b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160t	pre-cooling for 32 pallets</a:t>
            </a:r>
          </a:p>
          <a:p>
            <a:pPr>
              <a:lnSpc>
                <a:spcPts val="184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483100" y="3987800"/>
            <a:ext cx="4521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  <a:tabLst>
                <a:tab pos="952500" algn="l"/>
              </a:tabLst>
            </a:pPr>
            <a:r>
              <a:rPr lang="en-CA" sz="1484" smtClean="0">
                <a:solidFill>
                  <a:srgbClr val="000000"/>
                </a:solidFill>
                <a:latin typeface="Arial"/>
                <a:cs typeface="Arial"/>
              </a:rPr>
              <a:t>1.5M	1 gluing machine</a:t>
            </a:r>
          </a:p>
          <a:p>
            <a:pPr>
              <a:lnSpc>
                <a:spcPts val="1725"/>
              </a:lnSpc>
            </a:pPr>
            <a:endParaRPr lang="en-CA" sz="1484">
              <a:solidFill>
                <a:srgbClr val="000000"/>
              </a:solidFill>
            </a:endParaRPr>
          </a:p>
        </p:txBody>
      </p:sp>
      <p:pic>
        <p:nvPicPr>
          <p:cNvPr id="24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25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26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367790" y="531424"/>
            <a:ext cx="1063837" cy="1062849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1" name="Oval 5"/>
          <p:cNvSpPr>
            <a:spLocks noChangeArrowheads="1"/>
          </p:cNvSpPr>
          <p:nvPr/>
        </p:nvSpPr>
        <p:spPr bwMode="auto">
          <a:xfrm flipH="1" flipV="1">
            <a:off x="2127673" y="1062849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671743" y="1594273"/>
            <a:ext cx="455930" cy="493465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4" name="Oval 8"/>
          <p:cNvSpPr>
            <a:spLocks noChangeArrowheads="1"/>
          </p:cNvSpPr>
          <p:nvPr/>
        </p:nvSpPr>
        <p:spPr bwMode="auto">
          <a:xfrm flipH="1" flipV="1">
            <a:off x="1671743" y="531425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5" name="Oval 9"/>
          <p:cNvSpPr>
            <a:spLocks noChangeArrowheads="1"/>
          </p:cNvSpPr>
          <p:nvPr/>
        </p:nvSpPr>
        <p:spPr bwMode="auto">
          <a:xfrm flipH="1" flipV="1">
            <a:off x="1519767" y="1214685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6" name="Oval 10"/>
          <p:cNvSpPr>
            <a:spLocks noChangeArrowheads="1"/>
          </p:cNvSpPr>
          <p:nvPr/>
        </p:nvSpPr>
        <p:spPr bwMode="auto">
          <a:xfrm flipH="1" flipV="1">
            <a:off x="2203662" y="607342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7" name="Oval 11"/>
          <p:cNvSpPr>
            <a:spLocks noChangeArrowheads="1"/>
          </p:cNvSpPr>
          <p:nvPr/>
        </p:nvSpPr>
        <p:spPr bwMode="auto">
          <a:xfrm flipH="1" flipV="1">
            <a:off x="1519767" y="759178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8" name="Oval 12"/>
          <p:cNvSpPr>
            <a:spLocks noChangeArrowheads="1"/>
          </p:cNvSpPr>
          <p:nvPr/>
        </p:nvSpPr>
        <p:spPr bwMode="auto">
          <a:xfrm flipH="1" flipV="1">
            <a:off x="1671743" y="911014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49" name="Oval 13"/>
          <p:cNvSpPr>
            <a:spLocks noChangeArrowheads="1"/>
          </p:cNvSpPr>
          <p:nvPr/>
        </p:nvSpPr>
        <p:spPr bwMode="auto">
          <a:xfrm flipH="1" flipV="1">
            <a:off x="1823720" y="1062849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0" name="Oval 14"/>
          <p:cNvSpPr>
            <a:spLocks noChangeArrowheads="1"/>
          </p:cNvSpPr>
          <p:nvPr/>
        </p:nvSpPr>
        <p:spPr bwMode="auto">
          <a:xfrm flipH="1" flipV="1">
            <a:off x="1823720" y="683260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 flipH="1" flipV="1">
            <a:off x="2203662" y="1290602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2" name="Oval 16"/>
          <p:cNvSpPr>
            <a:spLocks noChangeArrowheads="1"/>
          </p:cNvSpPr>
          <p:nvPr/>
        </p:nvSpPr>
        <p:spPr bwMode="auto">
          <a:xfrm flipH="1" flipV="1">
            <a:off x="1367790" y="1290602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3" name="Oval 17"/>
          <p:cNvSpPr>
            <a:spLocks noChangeArrowheads="1"/>
          </p:cNvSpPr>
          <p:nvPr/>
        </p:nvSpPr>
        <p:spPr bwMode="auto">
          <a:xfrm flipH="1" flipV="1">
            <a:off x="2279650" y="835096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4" name="Oval 18"/>
          <p:cNvSpPr>
            <a:spLocks noChangeArrowheads="1"/>
          </p:cNvSpPr>
          <p:nvPr/>
        </p:nvSpPr>
        <p:spPr bwMode="auto">
          <a:xfrm flipH="1" flipV="1">
            <a:off x="1747732" y="1290602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5" name="Oval 19"/>
          <p:cNvSpPr>
            <a:spLocks noChangeArrowheads="1"/>
          </p:cNvSpPr>
          <p:nvPr/>
        </p:nvSpPr>
        <p:spPr bwMode="auto">
          <a:xfrm flipH="1" flipV="1">
            <a:off x="1367790" y="531425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6" name="Oval 20"/>
          <p:cNvSpPr>
            <a:spLocks noChangeArrowheads="1"/>
          </p:cNvSpPr>
          <p:nvPr/>
        </p:nvSpPr>
        <p:spPr bwMode="auto">
          <a:xfrm flipH="1" flipV="1">
            <a:off x="1367790" y="986931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7" name="Oval 21"/>
          <p:cNvSpPr>
            <a:spLocks noChangeArrowheads="1"/>
          </p:cNvSpPr>
          <p:nvPr/>
        </p:nvSpPr>
        <p:spPr bwMode="auto">
          <a:xfrm flipH="1" flipV="1">
            <a:off x="1975697" y="835096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8" name="Oval 22"/>
          <p:cNvSpPr>
            <a:spLocks noChangeArrowheads="1"/>
          </p:cNvSpPr>
          <p:nvPr/>
        </p:nvSpPr>
        <p:spPr bwMode="auto">
          <a:xfrm flipH="1" flipV="1">
            <a:off x="1975697" y="1290602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59" name="Oval 23"/>
          <p:cNvSpPr>
            <a:spLocks noChangeArrowheads="1"/>
          </p:cNvSpPr>
          <p:nvPr/>
        </p:nvSpPr>
        <p:spPr bwMode="auto">
          <a:xfrm flipH="1" flipV="1">
            <a:off x="1975697" y="531425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0" name="Oval 24"/>
          <p:cNvSpPr>
            <a:spLocks noChangeArrowheads="1"/>
          </p:cNvSpPr>
          <p:nvPr/>
        </p:nvSpPr>
        <p:spPr bwMode="auto">
          <a:xfrm flipH="1" flipV="1">
            <a:off x="1671743" y="986931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1" name="Oval 25"/>
          <p:cNvSpPr>
            <a:spLocks noChangeArrowheads="1"/>
          </p:cNvSpPr>
          <p:nvPr/>
        </p:nvSpPr>
        <p:spPr bwMode="auto">
          <a:xfrm flipH="1" flipV="1">
            <a:off x="1595755" y="759178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2" name="Oval 26"/>
          <p:cNvSpPr>
            <a:spLocks noChangeArrowheads="1"/>
          </p:cNvSpPr>
          <p:nvPr/>
        </p:nvSpPr>
        <p:spPr bwMode="auto">
          <a:xfrm flipH="1" flipV="1">
            <a:off x="1519767" y="911014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3" name="Oval 27"/>
          <p:cNvSpPr>
            <a:spLocks noChangeArrowheads="1"/>
          </p:cNvSpPr>
          <p:nvPr/>
        </p:nvSpPr>
        <p:spPr bwMode="auto">
          <a:xfrm flipH="1" flipV="1">
            <a:off x="1975697" y="1062849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4" name="Oval 28"/>
          <p:cNvSpPr>
            <a:spLocks noChangeArrowheads="1"/>
          </p:cNvSpPr>
          <p:nvPr/>
        </p:nvSpPr>
        <p:spPr bwMode="auto">
          <a:xfrm flipH="1" flipV="1">
            <a:off x="1823720" y="911014"/>
            <a:ext cx="151977" cy="227753"/>
          </a:xfrm>
          <a:prstGeom prst="ellipse">
            <a:avLst/>
          </a:prstGeom>
          <a:solidFill>
            <a:srgbClr val="99CC00">
              <a:alpha val="8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7" name="Oval 31"/>
          <p:cNvSpPr>
            <a:spLocks noChangeArrowheads="1"/>
          </p:cNvSpPr>
          <p:nvPr/>
        </p:nvSpPr>
        <p:spPr bwMode="auto">
          <a:xfrm>
            <a:off x="1747732" y="607342"/>
            <a:ext cx="151977" cy="227753"/>
          </a:xfrm>
          <a:prstGeom prst="ellipse">
            <a:avLst/>
          </a:prstGeom>
          <a:solidFill>
            <a:srgbClr val="99CC00">
              <a:alpha val="84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8" name="Oval 32"/>
          <p:cNvSpPr>
            <a:spLocks noChangeArrowheads="1"/>
          </p:cNvSpPr>
          <p:nvPr/>
        </p:nvSpPr>
        <p:spPr bwMode="auto">
          <a:xfrm>
            <a:off x="2051685" y="455507"/>
            <a:ext cx="151977" cy="227753"/>
          </a:xfrm>
          <a:prstGeom prst="ellipse">
            <a:avLst/>
          </a:prstGeom>
          <a:solidFill>
            <a:srgbClr val="99CC00">
              <a:alpha val="9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69" name="Rectangle 33"/>
          <p:cNvSpPr>
            <a:spLocks noChangeArrowheads="1"/>
          </p:cNvSpPr>
          <p:nvPr/>
        </p:nvSpPr>
        <p:spPr bwMode="auto">
          <a:xfrm>
            <a:off x="1519767" y="2808958"/>
            <a:ext cx="759883" cy="60734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70" name="Rectangle 34"/>
          <p:cNvSpPr>
            <a:spLocks noChangeArrowheads="1"/>
          </p:cNvSpPr>
          <p:nvPr/>
        </p:nvSpPr>
        <p:spPr bwMode="auto">
          <a:xfrm>
            <a:off x="2203662" y="1822027"/>
            <a:ext cx="75988" cy="5314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71" name="Rectangle 35"/>
          <p:cNvSpPr>
            <a:spLocks noChangeArrowheads="1"/>
          </p:cNvSpPr>
          <p:nvPr/>
        </p:nvSpPr>
        <p:spPr bwMode="auto">
          <a:xfrm>
            <a:off x="1519767" y="1822027"/>
            <a:ext cx="75988" cy="5314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72" name="Text Box 36"/>
          <p:cNvSpPr txBox="1">
            <a:spLocks noChangeArrowheads="1"/>
          </p:cNvSpPr>
          <p:nvPr/>
        </p:nvSpPr>
        <p:spPr bwMode="auto">
          <a:xfrm>
            <a:off x="2507615" y="1897945"/>
            <a:ext cx="1291802" cy="3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GRADING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1173" name="Text Box 37"/>
          <p:cNvSpPr txBox="1">
            <a:spLocks noChangeArrowheads="1"/>
          </p:cNvSpPr>
          <p:nvPr/>
        </p:nvSpPr>
        <p:spPr bwMode="auto">
          <a:xfrm>
            <a:off x="227965" y="0"/>
            <a:ext cx="1975697" cy="3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CR" b="1">
                <a:solidFill>
                  <a:schemeClr val="bg1"/>
                </a:solidFill>
              </a:rPr>
              <a:t>Patio de Recibo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91175" name="Oval 39"/>
          <p:cNvSpPr>
            <a:spLocks noChangeArrowheads="1"/>
          </p:cNvSpPr>
          <p:nvPr/>
        </p:nvSpPr>
        <p:spPr bwMode="auto">
          <a:xfrm>
            <a:off x="0" y="0"/>
            <a:ext cx="2051685" cy="379589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147" tIns="45574" rIns="91147" bIns="45574" anchor="ctr"/>
          <a:lstStyle/>
          <a:p>
            <a:r>
              <a:rPr lang="es-ES_tradnl" dirty="0" smtClean="0">
                <a:solidFill>
                  <a:sysClr val="windowText" lastClr="000000"/>
                </a:solidFill>
              </a:rPr>
              <a:t>INTAKE AREA</a:t>
            </a:r>
            <a:endParaRPr lang="es-CR" dirty="0">
              <a:solidFill>
                <a:sysClr val="windowText" lastClr="000000"/>
              </a:solidFill>
            </a:endParaRPr>
          </a:p>
        </p:txBody>
      </p:sp>
      <p:sp>
        <p:nvSpPr>
          <p:cNvPr id="91176" name="Text Box 40"/>
          <p:cNvSpPr txBox="1">
            <a:spLocks noChangeArrowheads="1"/>
          </p:cNvSpPr>
          <p:nvPr/>
        </p:nvSpPr>
        <p:spPr bwMode="auto">
          <a:xfrm>
            <a:off x="2355639" y="227754"/>
            <a:ext cx="1899708" cy="27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WASHING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1177" name="Line 41"/>
          <p:cNvSpPr>
            <a:spLocks noChangeShapeType="1"/>
          </p:cNvSpPr>
          <p:nvPr/>
        </p:nvSpPr>
        <p:spPr bwMode="auto">
          <a:xfrm>
            <a:off x="911860" y="911013"/>
            <a:ext cx="37994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178" name="Line 42"/>
          <p:cNvSpPr>
            <a:spLocks noChangeShapeType="1"/>
          </p:cNvSpPr>
          <p:nvPr/>
        </p:nvSpPr>
        <p:spPr bwMode="auto">
          <a:xfrm>
            <a:off x="835872" y="379589"/>
            <a:ext cx="75988" cy="5314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180" name="Rectangle 44"/>
          <p:cNvSpPr>
            <a:spLocks noChangeArrowheads="1"/>
          </p:cNvSpPr>
          <p:nvPr/>
        </p:nvSpPr>
        <p:spPr bwMode="auto">
          <a:xfrm>
            <a:off x="2127673" y="3719971"/>
            <a:ext cx="1823720" cy="3036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1" name="Rectangle 45"/>
          <p:cNvSpPr>
            <a:spLocks noChangeArrowheads="1"/>
          </p:cNvSpPr>
          <p:nvPr/>
        </p:nvSpPr>
        <p:spPr bwMode="auto">
          <a:xfrm>
            <a:off x="2127673" y="4175478"/>
            <a:ext cx="1823720" cy="3036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2" name="Rectangle 46"/>
          <p:cNvSpPr>
            <a:spLocks noChangeArrowheads="1"/>
          </p:cNvSpPr>
          <p:nvPr/>
        </p:nvSpPr>
        <p:spPr bwMode="auto">
          <a:xfrm>
            <a:off x="2127673" y="4706902"/>
            <a:ext cx="1823720" cy="3036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3" name="Rectangle 47"/>
          <p:cNvSpPr>
            <a:spLocks noChangeArrowheads="1"/>
          </p:cNvSpPr>
          <p:nvPr/>
        </p:nvSpPr>
        <p:spPr bwMode="auto">
          <a:xfrm>
            <a:off x="2127673" y="5238327"/>
            <a:ext cx="1823720" cy="3036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4" name="Rectangle 48"/>
          <p:cNvSpPr>
            <a:spLocks noChangeArrowheads="1"/>
          </p:cNvSpPr>
          <p:nvPr/>
        </p:nvSpPr>
        <p:spPr bwMode="auto">
          <a:xfrm>
            <a:off x="3799417" y="3719971"/>
            <a:ext cx="151977" cy="30367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5" name="Rectangle 49"/>
          <p:cNvSpPr>
            <a:spLocks noChangeArrowheads="1"/>
          </p:cNvSpPr>
          <p:nvPr/>
        </p:nvSpPr>
        <p:spPr bwMode="auto">
          <a:xfrm>
            <a:off x="3799417" y="4175478"/>
            <a:ext cx="151977" cy="30367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6" name="Rectangle 50"/>
          <p:cNvSpPr>
            <a:spLocks noChangeArrowheads="1"/>
          </p:cNvSpPr>
          <p:nvPr/>
        </p:nvSpPr>
        <p:spPr bwMode="auto">
          <a:xfrm>
            <a:off x="3799417" y="4706902"/>
            <a:ext cx="151977" cy="30367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87" name="Rectangle 51"/>
          <p:cNvSpPr>
            <a:spLocks noChangeArrowheads="1"/>
          </p:cNvSpPr>
          <p:nvPr/>
        </p:nvSpPr>
        <p:spPr bwMode="auto">
          <a:xfrm>
            <a:off x="3799417" y="5238327"/>
            <a:ext cx="151977" cy="30367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pic>
        <p:nvPicPr>
          <p:cNvPr id="91188" name="Picture 5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5755" y="2884876"/>
            <a:ext cx="607907" cy="45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90" name="Text Box 54"/>
          <p:cNvSpPr txBox="1">
            <a:spLocks noChangeArrowheads="1"/>
          </p:cNvSpPr>
          <p:nvPr/>
        </p:nvSpPr>
        <p:spPr bwMode="auto">
          <a:xfrm>
            <a:off x="2507615" y="2960794"/>
            <a:ext cx="1139825" cy="3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>
              <a:spcBef>
                <a:spcPct val="50000"/>
              </a:spcBef>
            </a:pPr>
            <a:r>
              <a:rPr lang="es-CR" b="1">
                <a:solidFill>
                  <a:schemeClr val="bg1"/>
                </a:solidFill>
              </a:rPr>
              <a:t>Sizer #1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91191" name="Text Box 55"/>
          <p:cNvSpPr txBox="1">
            <a:spLocks noChangeArrowheads="1"/>
          </p:cNvSpPr>
          <p:nvPr/>
        </p:nvSpPr>
        <p:spPr bwMode="auto">
          <a:xfrm>
            <a:off x="151977" y="5086492"/>
            <a:ext cx="1291802" cy="6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PACKING AREA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1192" name="Oval 56"/>
          <p:cNvSpPr>
            <a:spLocks noChangeArrowheads="1"/>
          </p:cNvSpPr>
          <p:nvPr/>
        </p:nvSpPr>
        <p:spPr bwMode="auto">
          <a:xfrm>
            <a:off x="1975697" y="3719971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3" name="Oval 57"/>
          <p:cNvSpPr>
            <a:spLocks noChangeArrowheads="1"/>
          </p:cNvSpPr>
          <p:nvPr/>
        </p:nvSpPr>
        <p:spPr bwMode="auto">
          <a:xfrm>
            <a:off x="1975697" y="4251396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4" name="Oval 58"/>
          <p:cNvSpPr>
            <a:spLocks noChangeArrowheads="1"/>
          </p:cNvSpPr>
          <p:nvPr/>
        </p:nvSpPr>
        <p:spPr bwMode="auto">
          <a:xfrm>
            <a:off x="1975697" y="4782820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5" name="Oval 59"/>
          <p:cNvSpPr>
            <a:spLocks noChangeArrowheads="1"/>
          </p:cNvSpPr>
          <p:nvPr/>
        </p:nvSpPr>
        <p:spPr bwMode="auto">
          <a:xfrm>
            <a:off x="1975697" y="5314245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6" name="Oval 60"/>
          <p:cNvSpPr>
            <a:spLocks noChangeArrowheads="1"/>
          </p:cNvSpPr>
          <p:nvPr/>
        </p:nvSpPr>
        <p:spPr bwMode="auto">
          <a:xfrm>
            <a:off x="1671743" y="3719971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7" name="Oval 61"/>
          <p:cNvSpPr>
            <a:spLocks noChangeArrowheads="1"/>
          </p:cNvSpPr>
          <p:nvPr/>
        </p:nvSpPr>
        <p:spPr bwMode="auto">
          <a:xfrm>
            <a:off x="1747732" y="4175478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8" name="Oval 62"/>
          <p:cNvSpPr>
            <a:spLocks noChangeArrowheads="1"/>
          </p:cNvSpPr>
          <p:nvPr/>
        </p:nvSpPr>
        <p:spPr bwMode="auto">
          <a:xfrm>
            <a:off x="1747732" y="4706902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199" name="Oval 63"/>
          <p:cNvSpPr>
            <a:spLocks noChangeArrowheads="1"/>
          </p:cNvSpPr>
          <p:nvPr/>
        </p:nvSpPr>
        <p:spPr bwMode="auto">
          <a:xfrm>
            <a:off x="1747732" y="5314245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3951394" y="3568136"/>
            <a:ext cx="303953" cy="379589"/>
            <a:chOff x="1152" y="2976"/>
            <a:chExt cx="192" cy="288"/>
          </a:xfrm>
        </p:grpSpPr>
        <p:sp>
          <p:nvSpPr>
            <p:cNvPr id="91201" name="Rectangle 65"/>
            <p:cNvSpPr>
              <a:spLocks noChangeArrowheads="1"/>
            </p:cNvSpPr>
            <p:nvPr/>
          </p:nvSpPr>
          <p:spPr bwMode="auto">
            <a:xfrm>
              <a:off x="1152" y="2976"/>
              <a:ext cx="192" cy="2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02" name="Oval 66"/>
            <p:cNvSpPr>
              <a:spLocks noChangeArrowheads="1"/>
            </p:cNvSpPr>
            <p:nvPr/>
          </p:nvSpPr>
          <p:spPr bwMode="auto">
            <a:xfrm>
              <a:off x="1152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03" name="Oval 67"/>
            <p:cNvSpPr>
              <a:spLocks noChangeArrowheads="1"/>
            </p:cNvSpPr>
            <p:nvPr/>
          </p:nvSpPr>
          <p:spPr bwMode="auto">
            <a:xfrm>
              <a:off x="1248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04" name="Oval 68"/>
            <p:cNvSpPr>
              <a:spLocks noChangeArrowheads="1"/>
            </p:cNvSpPr>
            <p:nvPr/>
          </p:nvSpPr>
          <p:spPr bwMode="auto">
            <a:xfrm>
              <a:off x="1152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05" name="Oval 69"/>
            <p:cNvSpPr>
              <a:spLocks noChangeArrowheads="1"/>
            </p:cNvSpPr>
            <p:nvPr/>
          </p:nvSpPr>
          <p:spPr bwMode="auto">
            <a:xfrm>
              <a:off x="1248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06" name="Oval 70"/>
            <p:cNvSpPr>
              <a:spLocks noChangeArrowheads="1"/>
            </p:cNvSpPr>
            <p:nvPr/>
          </p:nvSpPr>
          <p:spPr bwMode="auto">
            <a:xfrm>
              <a:off x="1152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07" name="Oval 71"/>
            <p:cNvSpPr>
              <a:spLocks noChangeArrowheads="1"/>
            </p:cNvSpPr>
            <p:nvPr/>
          </p:nvSpPr>
          <p:spPr bwMode="auto">
            <a:xfrm>
              <a:off x="1248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</p:grpSp>
      <p:sp>
        <p:nvSpPr>
          <p:cNvPr id="91208" name="Rectangle 72"/>
          <p:cNvSpPr>
            <a:spLocks noChangeArrowheads="1"/>
          </p:cNvSpPr>
          <p:nvPr/>
        </p:nvSpPr>
        <p:spPr bwMode="auto">
          <a:xfrm>
            <a:off x="5319184" y="455507"/>
            <a:ext cx="1899708" cy="607342"/>
          </a:xfrm>
          <a:prstGeom prst="rect">
            <a:avLst/>
          </a:prstGeom>
          <a:solidFill>
            <a:srgbClr val="99CCFF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 b="1"/>
              <a:t># 1</a:t>
            </a:r>
            <a:endParaRPr lang="es-ES" b="1"/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3951394" y="4099560"/>
            <a:ext cx="303953" cy="379589"/>
            <a:chOff x="1152" y="2976"/>
            <a:chExt cx="192" cy="288"/>
          </a:xfrm>
        </p:grpSpPr>
        <p:sp>
          <p:nvSpPr>
            <p:cNvPr id="91211" name="Rectangle 75"/>
            <p:cNvSpPr>
              <a:spLocks noChangeArrowheads="1"/>
            </p:cNvSpPr>
            <p:nvPr/>
          </p:nvSpPr>
          <p:spPr bwMode="auto">
            <a:xfrm>
              <a:off x="1152" y="2976"/>
              <a:ext cx="192" cy="2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12" name="Oval 76"/>
            <p:cNvSpPr>
              <a:spLocks noChangeArrowheads="1"/>
            </p:cNvSpPr>
            <p:nvPr/>
          </p:nvSpPr>
          <p:spPr bwMode="auto">
            <a:xfrm>
              <a:off x="1152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13" name="Oval 77"/>
            <p:cNvSpPr>
              <a:spLocks noChangeArrowheads="1"/>
            </p:cNvSpPr>
            <p:nvPr/>
          </p:nvSpPr>
          <p:spPr bwMode="auto">
            <a:xfrm>
              <a:off x="1248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14" name="Oval 78"/>
            <p:cNvSpPr>
              <a:spLocks noChangeArrowheads="1"/>
            </p:cNvSpPr>
            <p:nvPr/>
          </p:nvSpPr>
          <p:spPr bwMode="auto">
            <a:xfrm>
              <a:off x="1152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15" name="Oval 79"/>
            <p:cNvSpPr>
              <a:spLocks noChangeArrowheads="1"/>
            </p:cNvSpPr>
            <p:nvPr/>
          </p:nvSpPr>
          <p:spPr bwMode="auto">
            <a:xfrm>
              <a:off x="1248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16" name="Oval 80"/>
            <p:cNvSpPr>
              <a:spLocks noChangeArrowheads="1"/>
            </p:cNvSpPr>
            <p:nvPr/>
          </p:nvSpPr>
          <p:spPr bwMode="auto">
            <a:xfrm>
              <a:off x="1152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17" name="Oval 81"/>
            <p:cNvSpPr>
              <a:spLocks noChangeArrowheads="1"/>
            </p:cNvSpPr>
            <p:nvPr/>
          </p:nvSpPr>
          <p:spPr bwMode="auto">
            <a:xfrm>
              <a:off x="1248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</p:grp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3951394" y="4630984"/>
            <a:ext cx="303953" cy="379589"/>
            <a:chOff x="1152" y="2976"/>
            <a:chExt cx="192" cy="288"/>
          </a:xfrm>
        </p:grpSpPr>
        <p:sp>
          <p:nvSpPr>
            <p:cNvPr id="91219" name="Rectangle 83"/>
            <p:cNvSpPr>
              <a:spLocks noChangeArrowheads="1"/>
            </p:cNvSpPr>
            <p:nvPr/>
          </p:nvSpPr>
          <p:spPr bwMode="auto">
            <a:xfrm>
              <a:off x="1152" y="2976"/>
              <a:ext cx="192" cy="2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0" name="Oval 84"/>
            <p:cNvSpPr>
              <a:spLocks noChangeArrowheads="1"/>
            </p:cNvSpPr>
            <p:nvPr/>
          </p:nvSpPr>
          <p:spPr bwMode="auto">
            <a:xfrm>
              <a:off x="1152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1" name="Oval 85"/>
            <p:cNvSpPr>
              <a:spLocks noChangeArrowheads="1"/>
            </p:cNvSpPr>
            <p:nvPr/>
          </p:nvSpPr>
          <p:spPr bwMode="auto">
            <a:xfrm>
              <a:off x="1248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2" name="Oval 86"/>
            <p:cNvSpPr>
              <a:spLocks noChangeArrowheads="1"/>
            </p:cNvSpPr>
            <p:nvPr/>
          </p:nvSpPr>
          <p:spPr bwMode="auto">
            <a:xfrm>
              <a:off x="1152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3" name="Oval 87"/>
            <p:cNvSpPr>
              <a:spLocks noChangeArrowheads="1"/>
            </p:cNvSpPr>
            <p:nvPr/>
          </p:nvSpPr>
          <p:spPr bwMode="auto">
            <a:xfrm>
              <a:off x="1248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4" name="Oval 88"/>
            <p:cNvSpPr>
              <a:spLocks noChangeArrowheads="1"/>
            </p:cNvSpPr>
            <p:nvPr/>
          </p:nvSpPr>
          <p:spPr bwMode="auto">
            <a:xfrm>
              <a:off x="1152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5" name="Oval 89"/>
            <p:cNvSpPr>
              <a:spLocks noChangeArrowheads="1"/>
            </p:cNvSpPr>
            <p:nvPr/>
          </p:nvSpPr>
          <p:spPr bwMode="auto">
            <a:xfrm>
              <a:off x="1248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3951394" y="5162409"/>
            <a:ext cx="303953" cy="379589"/>
            <a:chOff x="1152" y="2976"/>
            <a:chExt cx="192" cy="288"/>
          </a:xfrm>
        </p:grpSpPr>
        <p:sp>
          <p:nvSpPr>
            <p:cNvPr id="91227" name="Rectangle 91"/>
            <p:cNvSpPr>
              <a:spLocks noChangeArrowheads="1"/>
            </p:cNvSpPr>
            <p:nvPr/>
          </p:nvSpPr>
          <p:spPr bwMode="auto">
            <a:xfrm>
              <a:off x="1152" y="2976"/>
              <a:ext cx="192" cy="2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8" name="Oval 92"/>
            <p:cNvSpPr>
              <a:spLocks noChangeArrowheads="1"/>
            </p:cNvSpPr>
            <p:nvPr/>
          </p:nvSpPr>
          <p:spPr bwMode="auto">
            <a:xfrm>
              <a:off x="1152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29" name="Oval 93"/>
            <p:cNvSpPr>
              <a:spLocks noChangeArrowheads="1"/>
            </p:cNvSpPr>
            <p:nvPr/>
          </p:nvSpPr>
          <p:spPr bwMode="auto">
            <a:xfrm>
              <a:off x="1248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30" name="Oval 94"/>
            <p:cNvSpPr>
              <a:spLocks noChangeArrowheads="1"/>
            </p:cNvSpPr>
            <p:nvPr/>
          </p:nvSpPr>
          <p:spPr bwMode="auto">
            <a:xfrm>
              <a:off x="1152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31" name="Oval 95"/>
            <p:cNvSpPr>
              <a:spLocks noChangeArrowheads="1"/>
            </p:cNvSpPr>
            <p:nvPr/>
          </p:nvSpPr>
          <p:spPr bwMode="auto">
            <a:xfrm>
              <a:off x="1248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32" name="Oval 96"/>
            <p:cNvSpPr>
              <a:spLocks noChangeArrowheads="1"/>
            </p:cNvSpPr>
            <p:nvPr/>
          </p:nvSpPr>
          <p:spPr bwMode="auto">
            <a:xfrm>
              <a:off x="1152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233" name="Oval 97"/>
            <p:cNvSpPr>
              <a:spLocks noChangeArrowheads="1"/>
            </p:cNvSpPr>
            <p:nvPr/>
          </p:nvSpPr>
          <p:spPr bwMode="auto">
            <a:xfrm>
              <a:off x="1248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</p:grpSp>
      <p:sp>
        <p:nvSpPr>
          <p:cNvPr id="91234" name="Rectangle 98"/>
          <p:cNvSpPr>
            <a:spLocks noChangeArrowheads="1"/>
          </p:cNvSpPr>
          <p:nvPr/>
        </p:nvSpPr>
        <p:spPr bwMode="auto">
          <a:xfrm>
            <a:off x="5319184" y="1062849"/>
            <a:ext cx="1899708" cy="607342"/>
          </a:xfrm>
          <a:prstGeom prst="rect">
            <a:avLst/>
          </a:prstGeom>
          <a:solidFill>
            <a:srgbClr val="99CCFF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 b="1"/>
              <a:t># 2</a:t>
            </a:r>
            <a:endParaRPr lang="es-ES" b="1"/>
          </a:p>
        </p:txBody>
      </p:sp>
      <p:sp>
        <p:nvSpPr>
          <p:cNvPr id="91235" name="Rectangle 99"/>
          <p:cNvSpPr>
            <a:spLocks noChangeArrowheads="1"/>
          </p:cNvSpPr>
          <p:nvPr/>
        </p:nvSpPr>
        <p:spPr bwMode="auto">
          <a:xfrm>
            <a:off x="5319184" y="1670191"/>
            <a:ext cx="1899708" cy="607342"/>
          </a:xfrm>
          <a:prstGeom prst="rect">
            <a:avLst/>
          </a:prstGeom>
          <a:solidFill>
            <a:srgbClr val="99CCFF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 b="1"/>
              <a:t># 3</a:t>
            </a:r>
            <a:endParaRPr lang="es-ES" b="1"/>
          </a:p>
        </p:txBody>
      </p:sp>
      <p:sp>
        <p:nvSpPr>
          <p:cNvPr id="91237" name="Text Box 101"/>
          <p:cNvSpPr txBox="1">
            <a:spLocks noChangeArrowheads="1"/>
          </p:cNvSpPr>
          <p:nvPr/>
        </p:nvSpPr>
        <p:spPr bwMode="auto">
          <a:xfrm>
            <a:off x="4863254" y="0"/>
            <a:ext cx="3039533" cy="3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PRECOOLING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1250" name="Rectangle 114"/>
          <p:cNvSpPr>
            <a:spLocks noChangeArrowheads="1"/>
          </p:cNvSpPr>
          <p:nvPr/>
        </p:nvSpPr>
        <p:spPr bwMode="auto">
          <a:xfrm>
            <a:off x="7750810" y="3488308"/>
            <a:ext cx="1367790" cy="296079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251" name="Rectangle 115"/>
          <p:cNvSpPr>
            <a:spLocks noChangeArrowheads="1"/>
          </p:cNvSpPr>
          <p:nvPr/>
        </p:nvSpPr>
        <p:spPr bwMode="auto">
          <a:xfrm>
            <a:off x="7750810" y="4327313"/>
            <a:ext cx="531918" cy="129060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252" name="Rectangle 116"/>
          <p:cNvSpPr>
            <a:spLocks noChangeArrowheads="1"/>
          </p:cNvSpPr>
          <p:nvPr/>
        </p:nvSpPr>
        <p:spPr bwMode="auto">
          <a:xfrm>
            <a:off x="8586682" y="5921587"/>
            <a:ext cx="531918" cy="30367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8</a:t>
            </a:r>
            <a:endParaRPr lang="es-ES"/>
          </a:p>
        </p:txBody>
      </p:sp>
      <p:sp>
        <p:nvSpPr>
          <p:cNvPr id="91253" name="Rectangle 117"/>
          <p:cNvSpPr>
            <a:spLocks noChangeArrowheads="1"/>
          </p:cNvSpPr>
          <p:nvPr/>
        </p:nvSpPr>
        <p:spPr bwMode="auto">
          <a:xfrm>
            <a:off x="8586682" y="5617916"/>
            <a:ext cx="531918" cy="30367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7</a:t>
            </a:r>
            <a:endParaRPr lang="es-ES"/>
          </a:p>
        </p:txBody>
      </p:sp>
      <p:sp>
        <p:nvSpPr>
          <p:cNvPr id="91254" name="Rectangle 118"/>
          <p:cNvSpPr>
            <a:spLocks noChangeArrowheads="1"/>
          </p:cNvSpPr>
          <p:nvPr/>
        </p:nvSpPr>
        <p:spPr bwMode="auto">
          <a:xfrm>
            <a:off x="8586682" y="5314245"/>
            <a:ext cx="531918" cy="30367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6</a:t>
            </a:r>
            <a:endParaRPr lang="es-ES"/>
          </a:p>
        </p:txBody>
      </p:sp>
      <p:sp>
        <p:nvSpPr>
          <p:cNvPr id="91255" name="Rectangle 119"/>
          <p:cNvSpPr>
            <a:spLocks noChangeArrowheads="1"/>
          </p:cNvSpPr>
          <p:nvPr/>
        </p:nvSpPr>
        <p:spPr bwMode="auto">
          <a:xfrm>
            <a:off x="8586682" y="5010573"/>
            <a:ext cx="531918" cy="30367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5</a:t>
            </a:r>
            <a:endParaRPr lang="es-ES"/>
          </a:p>
        </p:txBody>
      </p:sp>
      <p:sp>
        <p:nvSpPr>
          <p:cNvPr id="91256" name="Rectangle 120"/>
          <p:cNvSpPr>
            <a:spLocks noChangeArrowheads="1"/>
          </p:cNvSpPr>
          <p:nvPr/>
        </p:nvSpPr>
        <p:spPr bwMode="auto">
          <a:xfrm>
            <a:off x="8586682" y="4706902"/>
            <a:ext cx="531918" cy="30367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4</a:t>
            </a:r>
            <a:endParaRPr lang="es-ES"/>
          </a:p>
        </p:txBody>
      </p:sp>
      <p:sp>
        <p:nvSpPr>
          <p:cNvPr id="91257" name="Rectangle 121"/>
          <p:cNvSpPr>
            <a:spLocks noChangeArrowheads="1"/>
          </p:cNvSpPr>
          <p:nvPr/>
        </p:nvSpPr>
        <p:spPr bwMode="auto">
          <a:xfrm>
            <a:off x="8586682" y="4403231"/>
            <a:ext cx="531918" cy="30367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3</a:t>
            </a:r>
            <a:endParaRPr lang="es-ES"/>
          </a:p>
        </p:txBody>
      </p:sp>
      <p:sp>
        <p:nvSpPr>
          <p:cNvPr id="91258" name="Rectangle 122"/>
          <p:cNvSpPr>
            <a:spLocks noChangeArrowheads="1"/>
          </p:cNvSpPr>
          <p:nvPr/>
        </p:nvSpPr>
        <p:spPr bwMode="auto">
          <a:xfrm>
            <a:off x="8586682" y="4099560"/>
            <a:ext cx="531918" cy="30367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2</a:t>
            </a:r>
            <a:endParaRPr lang="es-ES"/>
          </a:p>
        </p:txBody>
      </p:sp>
      <p:sp>
        <p:nvSpPr>
          <p:cNvPr id="91259" name="Rectangle 123"/>
          <p:cNvSpPr>
            <a:spLocks noChangeArrowheads="1"/>
          </p:cNvSpPr>
          <p:nvPr/>
        </p:nvSpPr>
        <p:spPr bwMode="auto">
          <a:xfrm>
            <a:off x="8586682" y="3795889"/>
            <a:ext cx="531918" cy="30367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CR"/>
              <a:t>1</a:t>
            </a:r>
            <a:endParaRPr lang="es-ES"/>
          </a:p>
        </p:txBody>
      </p:sp>
      <p:sp>
        <p:nvSpPr>
          <p:cNvPr id="91260" name="Rectangle 124"/>
          <p:cNvSpPr>
            <a:spLocks noChangeArrowheads="1"/>
          </p:cNvSpPr>
          <p:nvPr/>
        </p:nvSpPr>
        <p:spPr bwMode="auto">
          <a:xfrm>
            <a:off x="8434705" y="3795889"/>
            <a:ext cx="75988" cy="24293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261" name="Line 125"/>
          <p:cNvSpPr>
            <a:spLocks noChangeShapeType="1"/>
          </p:cNvSpPr>
          <p:nvPr/>
        </p:nvSpPr>
        <p:spPr bwMode="auto">
          <a:xfrm>
            <a:off x="8510694" y="3947724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2" name="Line 126"/>
          <p:cNvSpPr>
            <a:spLocks noChangeShapeType="1"/>
          </p:cNvSpPr>
          <p:nvPr/>
        </p:nvSpPr>
        <p:spPr bwMode="auto">
          <a:xfrm>
            <a:off x="8510694" y="4251396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3" name="Line 127"/>
          <p:cNvSpPr>
            <a:spLocks noChangeShapeType="1"/>
          </p:cNvSpPr>
          <p:nvPr/>
        </p:nvSpPr>
        <p:spPr bwMode="auto">
          <a:xfrm>
            <a:off x="8510694" y="4555067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4" name="Line 128"/>
          <p:cNvSpPr>
            <a:spLocks noChangeShapeType="1"/>
          </p:cNvSpPr>
          <p:nvPr/>
        </p:nvSpPr>
        <p:spPr bwMode="auto">
          <a:xfrm>
            <a:off x="8510694" y="4858738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5" name="Line 129"/>
          <p:cNvSpPr>
            <a:spLocks noChangeShapeType="1"/>
          </p:cNvSpPr>
          <p:nvPr/>
        </p:nvSpPr>
        <p:spPr bwMode="auto">
          <a:xfrm>
            <a:off x="8510694" y="5162409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7" name="Line 131"/>
          <p:cNvSpPr>
            <a:spLocks noChangeShapeType="1"/>
          </p:cNvSpPr>
          <p:nvPr/>
        </p:nvSpPr>
        <p:spPr bwMode="auto">
          <a:xfrm flipV="1">
            <a:off x="8510694" y="5541998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8" name="Line 132"/>
          <p:cNvSpPr>
            <a:spLocks noChangeShapeType="1"/>
          </p:cNvSpPr>
          <p:nvPr/>
        </p:nvSpPr>
        <p:spPr bwMode="auto">
          <a:xfrm>
            <a:off x="8510694" y="5769751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69" name="Line 133"/>
          <p:cNvSpPr>
            <a:spLocks noChangeShapeType="1"/>
          </p:cNvSpPr>
          <p:nvPr/>
        </p:nvSpPr>
        <p:spPr bwMode="auto">
          <a:xfrm>
            <a:off x="8510694" y="6073422"/>
            <a:ext cx="7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0" name="Text Box 134"/>
          <p:cNvSpPr txBox="1">
            <a:spLocks noChangeArrowheads="1"/>
          </p:cNvSpPr>
          <p:nvPr/>
        </p:nvSpPr>
        <p:spPr bwMode="auto">
          <a:xfrm>
            <a:off x="6647532" y="5936580"/>
            <a:ext cx="1595755" cy="46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CR" sz="1200" dirty="0" smtClean="0">
                <a:solidFill>
                  <a:schemeClr val="bg1"/>
                </a:solidFill>
              </a:rPr>
              <a:t>HOT WATER TREATMENT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91272" name="Line 136"/>
          <p:cNvSpPr>
            <a:spLocks noChangeShapeType="1"/>
          </p:cNvSpPr>
          <p:nvPr/>
        </p:nvSpPr>
        <p:spPr bwMode="auto">
          <a:xfrm>
            <a:off x="8434705" y="2960794"/>
            <a:ext cx="0" cy="531424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3" name="Line 137"/>
          <p:cNvSpPr>
            <a:spLocks noChangeShapeType="1"/>
          </p:cNvSpPr>
          <p:nvPr/>
        </p:nvSpPr>
        <p:spPr bwMode="auto">
          <a:xfrm>
            <a:off x="8434705" y="2960793"/>
            <a:ext cx="683895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5" name="Line 139"/>
          <p:cNvSpPr>
            <a:spLocks noChangeShapeType="1"/>
          </p:cNvSpPr>
          <p:nvPr/>
        </p:nvSpPr>
        <p:spPr bwMode="auto">
          <a:xfrm flipV="1">
            <a:off x="4255347" y="2201616"/>
            <a:ext cx="0" cy="3795889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6" name="Line 140"/>
          <p:cNvSpPr>
            <a:spLocks noChangeShapeType="1"/>
          </p:cNvSpPr>
          <p:nvPr/>
        </p:nvSpPr>
        <p:spPr bwMode="auto">
          <a:xfrm>
            <a:off x="4255347" y="2201616"/>
            <a:ext cx="106383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7" name="Line 141"/>
          <p:cNvSpPr>
            <a:spLocks noChangeShapeType="1"/>
          </p:cNvSpPr>
          <p:nvPr/>
        </p:nvSpPr>
        <p:spPr bwMode="auto">
          <a:xfrm flipV="1">
            <a:off x="3951393" y="607342"/>
            <a:ext cx="0" cy="3112629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8" name="Line 142"/>
          <p:cNvSpPr>
            <a:spLocks noChangeShapeType="1"/>
          </p:cNvSpPr>
          <p:nvPr/>
        </p:nvSpPr>
        <p:spPr bwMode="auto">
          <a:xfrm>
            <a:off x="3951393" y="607342"/>
            <a:ext cx="1367790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79" name="Line 143"/>
          <p:cNvSpPr>
            <a:spLocks noChangeShapeType="1"/>
          </p:cNvSpPr>
          <p:nvPr/>
        </p:nvSpPr>
        <p:spPr bwMode="auto">
          <a:xfrm>
            <a:off x="4255347" y="1822027"/>
            <a:ext cx="106383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0" name="Line 144"/>
          <p:cNvSpPr>
            <a:spLocks noChangeShapeType="1"/>
          </p:cNvSpPr>
          <p:nvPr/>
        </p:nvSpPr>
        <p:spPr bwMode="auto">
          <a:xfrm>
            <a:off x="4255347" y="1594273"/>
            <a:ext cx="106383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1" name="Line 145"/>
          <p:cNvSpPr>
            <a:spLocks noChangeShapeType="1"/>
          </p:cNvSpPr>
          <p:nvPr/>
        </p:nvSpPr>
        <p:spPr bwMode="auto">
          <a:xfrm>
            <a:off x="4255347" y="1290602"/>
            <a:ext cx="106383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2" name="Line 146"/>
          <p:cNvSpPr>
            <a:spLocks noChangeShapeType="1"/>
          </p:cNvSpPr>
          <p:nvPr/>
        </p:nvSpPr>
        <p:spPr bwMode="auto">
          <a:xfrm>
            <a:off x="4255347" y="911013"/>
            <a:ext cx="1063837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3" name="Line 147"/>
          <p:cNvSpPr>
            <a:spLocks noChangeShapeType="1"/>
          </p:cNvSpPr>
          <p:nvPr/>
        </p:nvSpPr>
        <p:spPr bwMode="auto">
          <a:xfrm>
            <a:off x="4255347" y="911013"/>
            <a:ext cx="0" cy="379589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4" name="Line 148"/>
          <p:cNvSpPr>
            <a:spLocks noChangeShapeType="1"/>
          </p:cNvSpPr>
          <p:nvPr/>
        </p:nvSpPr>
        <p:spPr bwMode="auto">
          <a:xfrm>
            <a:off x="4255347" y="1594274"/>
            <a:ext cx="0" cy="227753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5" name="Line 149"/>
          <p:cNvSpPr>
            <a:spLocks noChangeShapeType="1"/>
          </p:cNvSpPr>
          <p:nvPr/>
        </p:nvSpPr>
        <p:spPr bwMode="auto">
          <a:xfrm>
            <a:off x="3951394" y="5997504"/>
            <a:ext cx="303953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286" name="Rectangle 150"/>
          <p:cNvSpPr>
            <a:spLocks noChangeArrowheads="1"/>
          </p:cNvSpPr>
          <p:nvPr/>
        </p:nvSpPr>
        <p:spPr bwMode="auto">
          <a:xfrm>
            <a:off x="7294880" y="455507"/>
            <a:ext cx="1823720" cy="182202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r>
              <a:rPr lang="es-ES_tradnl" b="1" dirty="0" smtClean="0"/>
              <a:t>COOL STORE</a:t>
            </a:r>
            <a:endParaRPr lang="es-ES" b="1" dirty="0"/>
          </a:p>
        </p:txBody>
      </p:sp>
      <p:grpSp>
        <p:nvGrpSpPr>
          <p:cNvPr id="6" name="Group 295"/>
          <p:cNvGrpSpPr>
            <a:grpSpLocks/>
          </p:cNvGrpSpPr>
          <p:nvPr/>
        </p:nvGrpSpPr>
        <p:grpSpPr bwMode="auto">
          <a:xfrm>
            <a:off x="4331335" y="4099560"/>
            <a:ext cx="568330" cy="759178"/>
            <a:chOff x="2736" y="2592"/>
            <a:chExt cx="359" cy="480"/>
          </a:xfrm>
        </p:grpSpPr>
        <p:grpSp>
          <p:nvGrpSpPr>
            <p:cNvPr id="7" name="Group 168"/>
            <p:cNvGrpSpPr>
              <a:grpSpLocks/>
            </p:cNvGrpSpPr>
            <p:nvPr/>
          </p:nvGrpSpPr>
          <p:grpSpPr bwMode="auto">
            <a:xfrm>
              <a:off x="2736" y="2592"/>
              <a:ext cx="179" cy="240"/>
              <a:chOff x="1152" y="2976"/>
              <a:chExt cx="192" cy="288"/>
            </a:xfrm>
          </p:grpSpPr>
          <p:sp>
            <p:nvSpPr>
              <p:cNvPr id="91305" name="Rectangle 169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192" cy="28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06" name="Oval 170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07" name="Oval 171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08" name="Oval 172"/>
              <p:cNvSpPr>
                <a:spLocks noChangeArrowheads="1"/>
              </p:cNvSpPr>
              <p:nvPr/>
            </p:nvSpPr>
            <p:spPr bwMode="auto">
              <a:xfrm>
                <a:off x="1152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09" name="Oval 173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10" name="Oval 174"/>
              <p:cNvSpPr>
                <a:spLocks noChangeArrowheads="1"/>
              </p:cNvSpPr>
              <p:nvPr/>
            </p:nvSpPr>
            <p:spPr bwMode="auto">
              <a:xfrm>
                <a:off x="1152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11" name="Oval 175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</p:grpSp>
        <p:grpSp>
          <p:nvGrpSpPr>
            <p:cNvPr id="8" name="Group 184"/>
            <p:cNvGrpSpPr>
              <a:grpSpLocks/>
            </p:cNvGrpSpPr>
            <p:nvPr/>
          </p:nvGrpSpPr>
          <p:grpSpPr bwMode="auto">
            <a:xfrm>
              <a:off x="2736" y="2832"/>
              <a:ext cx="179" cy="240"/>
              <a:chOff x="1152" y="2976"/>
              <a:chExt cx="192" cy="288"/>
            </a:xfrm>
          </p:grpSpPr>
          <p:sp>
            <p:nvSpPr>
              <p:cNvPr id="91321" name="Rectangle 185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192" cy="28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22" name="Oval 186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23" name="Oval 187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24" name="Oval 188"/>
              <p:cNvSpPr>
                <a:spLocks noChangeArrowheads="1"/>
              </p:cNvSpPr>
              <p:nvPr/>
            </p:nvSpPr>
            <p:spPr bwMode="auto">
              <a:xfrm>
                <a:off x="1152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25" name="Oval 189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26" name="Oval 190"/>
              <p:cNvSpPr>
                <a:spLocks noChangeArrowheads="1"/>
              </p:cNvSpPr>
              <p:nvPr/>
            </p:nvSpPr>
            <p:spPr bwMode="auto">
              <a:xfrm>
                <a:off x="1152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27" name="Oval 191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</p:grpSp>
        <p:grpSp>
          <p:nvGrpSpPr>
            <p:cNvPr id="9" name="Group 192"/>
            <p:cNvGrpSpPr>
              <a:grpSpLocks/>
            </p:cNvGrpSpPr>
            <p:nvPr/>
          </p:nvGrpSpPr>
          <p:grpSpPr bwMode="auto">
            <a:xfrm>
              <a:off x="2915" y="2832"/>
              <a:ext cx="180" cy="240"/>
              <a:chOff x="1152" y="2976"/>
              <a:chExt cx="192" cy="288"/>
            </a:xfrm>
          </p:grpSpPr>
          <p:sp>
            <p:nvSpPr>
              <p:cNvPr id="91329" name="Rectangle 193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192" cy="28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30" name="Oval 194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31" name="Oval 195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32" name="Oval 196"/>
              <p:cNvSpPr>
                <a:spLocks noChangeArrowheads="1"/>
              </p:cNvSpPr>
              <p:nvPr/>
            </p:nvSpPr>
            <p:spPr bwMode="auto">
              <a:xfrm>
                <a:off x="1152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33" name="Oval 197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34" name="Oval 198"/>
              <p:cNvSpPr>
                <a:spLocks noChangeArrowheads="1"/>
              </p:cNvSpPr>
              <p:nvPr/>
            </p:nvSpPr>
            <p:spPr bwMode="auto">
              <a:xfrm>
                <a:off x="1152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35" name="Oval 199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</p:grpSp>
        <p:grpSp>
          <p:nvGrpSpPr>
            <p:cNvPr id="10" name="Group 208"/>
            <p:cNvGrpSpPr>
              <a:grpSpLocks/>
            </p:cNvGrpSpPr>
            <p:nvPr/>
          </p:nvGrpSpPr>
          <p:grpSpPr bwMode="auto">
            <a:xfrm>
              <a:off x="2915" y="2592"/>
              <a:ext cx="180" cy="240"/>
              <a:chOff x="1152" y="2976"/>
              <a:chExt cx="192" cy="288"/>
            </a:xfrm>
          </p:grpSpPr>
          <p:sp>
            <p:nvSpPr>
              <p:cNvPr id="91345" name="Rectangle 209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192" cy="28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46" name="Oval 210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47" name="Oval 211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48" name="Oval 212"/>
              <p:cNvSpPr>
                <a:spLocks noChangeArrowheads="1"/>
              </p:cNvSpPr>
              <p:nvPr/>
            </p:nvSpPr>
            <p:spPr bwMode="auto">
              <a:xfrm>
                <a:off x="1152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49" name="Oval 213"/>
              <p:cNvSpPr>
                <a:spLocks noChangeArrowheads="1"/>
              </p:cNvSpPr>
              <p:nvPr/>
            </p:nvSpPr>
            <p:spPr bwMode="auto">
              <a:xfrm>
                <a:off x="1248" y="307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50" name="Oval 214"/>
              <p:cNvSpPr>
                <a:spLocks noChangeArrowheads="1"/>
              </p:cNvSpPr>
              <p:nvPr/>
            </p:nvSpPr>
            <p:spPr bwMode="auto">
              <a:xfrm>
                <a:off x="1152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  <p:sp>
            <p:nvSpPr>
              <p:cNvPr id="91351" name="Oval 215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R"/>
              </a:p>
            </p:txBody>
          </p:sp>
        </p:grpSp>
      </p:grpSp>
      <p:sp>
        <p:nvSpPr>
          <p:cNvPr id="91404" name="Text Box 268"/>
          <p:cNvSpPr txBox="1">
            <a:spLocks noChangeArrowheads="1"/>
          </p:cNvSpPr>
          <p:nvPr/>
        </p:nvSpPr>
        <p:spPr bwMode="auto">
          <a:xfrm>
            <a:off x="5167207" y="5541998"/>
            <a:ext cx="1215813" cy="6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PACKING FOR HWT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1405" name="Line 269"/>
          <p:cNvSpPr>
            <a:spLocks noChangeShapeType="1"/>
          </p:cNvSpPr>
          <p:nvPr/>
        </p:nvSpPr>
        <p:spPr bwMode="auto">
          <a:xfrm>
            <a:off x="4255347" y="4934656"/>
            <a:ext cx="2203662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06" name="Line 270"/>
          <p:cNvSpPr>
            <a:spLocks noChangeShapeType="1"/>
          </p:cNvSpPr>
          <p:nvPr/>
        </p:nvSpPr>
        <p:spPr bwMode="auto">
          <a:xfrm>
            <a:off x="6459008" y="4934655"/>
            <a:ext cx="0" cy="1518356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07" name="Line 271"/>
          <p:cNvSpPr>
            <a:spLocks noChangeShapeType="1"/>
          </p:cNvSpPr>
          <p:nvPr/>
        </p:nvSpPr>
        <p:spPr bwMode="auto">
          <a:xfrm>
            <a:off x="6459009" y="6453011"/>
            <a:ext cx="1215813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08" name="Line 272"/>
          <p:cNvSpPr>
            <a:spLocks noChangeShapeType="1"/>
          </p:cNvSpPr>
          <p:nvPr/>
        </p:nvSpPr>
        <p:spPr bwMode="auto">
          <a:xfrm>
            <a:off x="4255347" y="4099560"/>
            <a:ext cx="2963545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09" name="Line 273"/>
          <p:cNvSpPr>
            <a:spLocks noChangeShapeType="1"/>
          </p:cNvSpPr>
          <p:nvPr/>
        </p:nvSpPr>
        <p:spPr bwMode="auto">
          <a:xfrm>
            <a:off x="7218892" y="4099560"/>
            <a:ext cx="0" cy="1594273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10" name="Line 274"/>
          <p:cNvSpPr>
            <a:spLocks noChangeShapeType="1"/>
          </p:cNvSpPr>
          <p:nvPr/>
        </p:nvSpPr>
        <p:spPr bwMode="auto">
          <a:xfrm>
            <a:off x="7218892" y="5693833"/>
            <a:ext cx="455930" cy="0"/>
          </a:xfrm>
          <a:prstGeom prst="line">
            <a:avLst/>
          </a:prstGeom>
          <a:noFill/>
          <a:ln w="9525">
            <a:solidFill>
              <a:srgbClr val="EB320D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pic>
        <p:nvPicPr>
          <p:cNvPr id="91411" name="Picture 27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965" y="379589"/>
            <a:ext cx="455930" cy="37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412" name="Picture 27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6798" y="4858738"/>
            <a:ext cx="455930" cy="38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413" name="Picture 27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2787" y="2277534"/>
            <a:ext cx="607907" cy="45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414" name="Text Box 278"/>
          <p:cNvSpPr txBox="1">
            <a:spLocks noChangeArrowheads="1"/>
          </p:cNvSpPr>
          <p:nvPr/>
        </p:nvSpPr>
        <p:spPr bwMode="auto">
          <a:xfrm>
            <a:off x="2887557" y="6467246"/>
            <a:ext cx="2203662" cy="3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47" tIns="45574" rIns="91147" bIns="45574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rgbClr val="F5FB07"/>
                </a:solidFill>
              </a:rPr>
              <a:t>EUROPEAN AREA</a:t>
            </a:r>
            <a:endParaRPr lang="es-ES" b="1" dirty="0">
              <a:solidFill>
                <a:srgbClr val="F5FB07"/>
              </a:solidFill>
            </a:endParaRPr>
          </a:p>
        </p:txBody>
      </p:sp>
      <p:sp>
        <p:nvSpPr>
          <p:cNvPr id="91415" name="Line 279"/>
          <p:cNvSpPr>
            <a:spLocks noChangeShapeType="1"/>
          </p:cNvSpPr>
          <p:nvPr/>
        </p:nvSpPr>
        <p:spPr bwMode="auto">
          <a:xfrm>
            <a:off x="2127673" y="3871807"/>
            <a:ext cx="1823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16" name="Line 280"/>
          <p:cNvSpPr>
            <a:spLocks noChangeShapeType="1"/>
          </p:cNvSpPr>
          <p:nvPr/>
        </p:nvSpPr>
        <p:spPr bwMode="auto">
          <a:xfrm>
            <a:off x="2127673" y="4327313"/>
            <a:ext cx="1823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17" name="Line 281"/>
          <p:cNvSpPr>
            <a:spLocks noChangeShapeType="1"/>
          </p:cNvSpPr>
          <p:nvPr/>
        </p:nvSpPr>
        <p:spPr bwMode="auto">
          <a:xfrm>
            <a:off x="2127673" y="4858738"/>
            <a:ext cx="1823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18" name="Line 282"/>
          <p:cNvSpPr>
            <a:spLocks noChangeShapeType="1"/>
          </p:cNvSpPr>
          <p:nvPr/>
        </p:nvSpPr>
        <p:spPr bwMode="auto">
          <a:xfrm>
            <a:off x="2127673" y="5390162"/>
            <a:ext cx="1823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147" tIns="45574" rIns="91147" bIns="45574"/>
          <a:lstStyle/>
          <a:p>
            <a:endParaRPr lang="es-CR"/>
          </a:p>
        </p:txBody>
      </p:sp>
      <p:sp>
        <p:nvSpPr>
          <p:cNvPr id="91419" name="Rectangle 283"/>
          <p:cNvSpPr>
            <a:spLocks noChangeArrowheads="1"/>
          </p:cNvSpPr>
          <p:nvPr/>
        </p:nvSpPr>
        <p:spPr bwMode="auto">
          <a:xfrm>
            <a:off x="2127673" y="5769751"/>
            <a:ext cx="1823720" cy="15183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420" name="Rectangle 284"/>
          <p:cNvSpPr>
            <a:spLocks noChangeArrowheads="1"/>
          </p:cNvSpPr>
          <p:nvPr/>
        </p:nvSpPr>
        <p:spPr bwMode="auto">
          <a:xfrm>
            <a:off x="3799417" y="5769751"/>
            <a:ext cx="151977" cy="15183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421" name="Oval 285"/>
          <p:cNvSpPr>
            <a:spLocks noChangeArrowheads="1"/>
          </p:cNvSpPr>
          <p:nvPr/>
        </p:nvSpPr>
        <p:spPr bwMode="auto">
          <a:xfrm>
            <a:off x="1975697" y="5693834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sp>
        <p:nvSpPr>
          <p:cNvPr id="91422" name="Oval 286"/>
          <p:cNvSpPr>
            <a:spLocks noChangeArrowheads="1"/>
          </p:cNvSpPr>
          <p:nvPr/>
        </p:nvSpPr>
        <p:spPr bwMode="auto">
          <a:xfrm>
            <a:off x="1747732" y="5693834"/>
            <a:ext cx="151977" cy="22775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147" tIns="45574" rIns="91147" bIns="45574" anchor="ctr"/>
          <a:lstStyle/>
          <a:p>
            <a:endParaRPr lang="es-CR"/>
          </a:p>
        </p:txBody>
      </p:sp>
      <p:grpSp>
        <p:nvGrpSpPr>
          <p:cNvPr id="11" name="Group 287"/>
          <p:cNvGrpSpPr>
            <a:grpSpLocks/>
          </p:cNvGrpSpPr>
          <p:nvPr/>
        </p:nvGrpSpPr>
        <p:grpSpPr bwMode="auto">
          <a:xfrm>
            <a:off x="3951394" y="5617916"/>
            <a:ext cx="303953" cy="379589"/>
            <a:chOff x="1152" y="2976"/>
            <a:chExt cx="192" cy="288"/>
          </a:xfrm>
        </p:grpSpPr>
        <p:sp>
          <p:nvSpPr>
            <p:cNvPr id="91424" name="Rectangle 288"/>
            <p:cNvSpPr>
              <a:spLocks noChangeArrowheads="1"/>
            </p:cNvSpPr>
            <p:nvPr/>
          </p:nvSpPr>
          <p:spPr bwMode="auto">
            <a:xfrm>
              <a:off x="1152" y="2976"/>
              <a:ext cx="192" cy="28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425" name="Oval 289"/>
            <p:cNvSpPr>
              <a:spLocks noChangeArrowheads="1"/>
            </p:cNvSpPr>
            <p:nvPr/>
          </p:nvSpPr>
          <p:spPr bwMode="auto">
            <a:xfrm>
              <a:off x="1152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426" name="Oval 290"/>
            <p:cNvSpPr>
              <a:spLocks noChangeArrowheads="1"/>
            </p:cNvSpPr>
            <p:nvPr/>
          </p:nvSpPr>
          <p:spPr bwMode="auto">
            <a:xfrm>
              <a:off x="1248" y="2976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427" name="Oval 291"/>
            <p:cNvSpPr>
              <a:spLocks noChangeArrowheads="1"/>
            </p:cNvSpPr>
            <p:nvPr/>
          </p:nvSpPr>
          <p:spPr bwMode="auto">
            <a:xfrm>
              <a:off x="1152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428" name="Oval 292"/>
            <p:cNvSpPr>
              <a:spLocks noChangeArrowheads="1"/>
            </p:cNvSpPr>
            <p:nvPr/>
          </p:nvSpPr>
          <p:spPr bwMode="auto">
            <a:xfrm>
              <a:off x="1248" y="3072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429" name="Oval 293"/>
            <p:cNvSpPr>
              <a:spLocks noChangeArrowheads="1"/>
            </p:cNvSpPr>
            <p:nvPr/>
          </p:nvSpPr>
          <p:spPr bwMode="auto">
            <a:xfrm>
              <a:off x="1152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  <p:sp>
          <p:nvSpPr>
            <p:cNvPr id="91430" name="Oval 294"/>
            <p:cNvSpPr>
              <a:spLocks noChangeArrowheads="1"/>
            </p:cNvSpPr>
            <p:nvPr/>
          </p:nvSpPr>
          <p:spPr bwMode="auto">
            <a:xfrm>
              <a:off x="1248" y="3168"/>
              <a:ext cx="96" cy="9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-0.03403 C 0.04965 -0.03889 0.05399 -0.03218 0.04132 -0.01806 C 0.03628 -0.01158 0.02483 0.00139 0.02483 0.00162 C 0.0349 0.08495 0.02344 0.16759 0.01719 0.25116 C 0.01962 0.29699 0.02483 0.34352 0.02483 0.38842 C 0.02483 0.42037 0 0.37268 0.02483 0.4118 C 0.00503 0.43495 0.02222 0.40787 0.02483 0.43055 C 0.03056 0.48194 0.03056 0.53379 0.03299 0.58518 C 0.02031 0.60023 0.0375 0.625 0.04132 0.63935 C 0.02865 0.65532 0.04514 0.67523 0.05017 0.69074 C 0.03681 0.70532 0.05469 0.70532 0.04132 0.71991 C 0.06875 0.7581 0.04132 0.71041 0.04132 0.74236 C 0.04132 0.74884 0.04774 0.75463 0.05017 0.76134 C 0.04583 0.76574 0.03299 0.80555 0.03299 0.79004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069 C 0.00451 -0.00556 0.00486 0.00116 0.00364 0.01458 C 0.0033 0.02083 0.00225 0.03333 0.00225 0.0338 C 0.00312 0.11389 0.00208 0.19306 0.00156 0.27338 C 0.00173 0.31713 0.00225 0.36204 0.00225 0.40556 C 0.00225 0.43611 3.33333E-6 0.39028 0.00225 0.42778 C 0.00034 0.44954 0.00191 0.42407 0.00225 0.4456 C 0.00277 0.49537 0.00277 0.54468 0.00295 0.59421 C 0.00173 0.60856 0.0033 0.63241 0.00364 0.64606 C 0.0026 0.66157 0.00399 0.68056 0.00451 0.6956 C 0.0033 0.70949 0.00486 0.70949 0.00364 0.72384 C 0.00625 0.76019 0.00364 0.71412 0.00364 0.74491 C 0.00364 0.75116 0.00434 0.75671 0.00451 0.76343 C 0.00416 0.76759 0.00295 0.80556 0.00295 0.79097 " pathEditMode="relative" rAng="0" ptsTypes="fffffffffffffA">
                                      <p:cBhvr>
                                        <p:cTn id="14" dur="2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5625 C 0.02188 -0.06111 0.02309 -0.05416 0.01962 -0.04051 C 0.01823 -0.03426 0.01511 -0.02153 0.01511 -0.02129 C 0.01789 0.05996 0.01476 0.14028 0.01302 0.22176 C 0.01372 0.26644 0.01511 0.31158 0.01511 0.35556 C 0.01511 0.38658 0.00834 0.34005 0.01511 0.37801 C 0.00973 0.40023 0.01441 0.37431 0.01511 0.3963 C 0.01667 0.44653 0.01667 0.49676 0.01736 0.54676 C 0.01389 0.56158 0.01858 0.58565 0.01962 0.59954 C 0.01615 0.61505 0.02066 0.63449 0.02205 0.64954 C 0.01841 0.66389 0.02327 0.66389 0.01962 0.67824 C 0.02709 0.71528 0.01962 0.66875 0.01962 0.69977 C 0.01962 0.70602 0.02136 0.71181 0.02205 0.71852 C 0.02084 0.72269 0.01736 0.76111 0.01736 0.7463 " pathEditMode="relative" rAng="0" ptsTypes="fffffffffffffA">
                                      <p:cBhvr>
                                        <p:cTn id="23" dur="2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1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1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1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1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1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19167 -0.0055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91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 C 0.0026 -0.14352 0 -0.29815 0.00347 -0.44444 C 0.01094 -0.44074 0.02361 -0.44583 0.03038 -0.44699 C 0.03993 -0.45 0.05868 -0.44444 0.06892 -0.44259 C 0.07969 -0.44491 0.08681 -0.44537 0.09583 -0.43611 C 0.10729 -0.44097 0.10191 -0.43935 0.1125 -0.44259 C 0.11736 -0.43148 0.11493 -0.43819 0.12309 -0.43819 " pathEditMode="relative" rAng="0" ptsTypes="ffffffA">
                                      <p:cBhvr>
                                        <p:cTn id="1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6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0.19167 3.33333E-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9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C 0.0007 -0.16088 -0.00225 -0.33473 0.00174 -0.49931 C 0.0099 -0.49491 0.02344 -0.5007 0.03073 -0.50209 C 0.04115 -0.50556 0.06146 -0.49931 0.07257 -0.49723 C 0.08421 -0.49954 0.09202 -0.50023 0.10191 -0.49005 C 0.11424 -0.49561 0.10816 -0.49329 0.11962 -0.49723 C 0.12518 -0.48496 0.12257 -0.49236 0.13125 -0.49236 " pathEditMode="relative" rAng="0" ptsTypes="ffffffA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5 4.44444E-6 C 0.09895 0.00138 0.16909 0.00463 0.24045 0.00671 C 0.24288 0.0155 0.24409 0.0243 0.246 0.03333 C 0.24826 0.30509 0.19149 0.24444 0.39392 0.24444 " pathEditMode="relative" rAng="0" ptsTypes="fffA">
                                      <p:cBhvr>
                                        <p:cTn id="1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" y="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4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8 -0.26875 C -0.57378 -0.27223 -0.57292 -0.26737 -0.57535 -0.25811 C -0.57639 -0.25394 -0.57847 -0.24537 -0.57847 -0.24514 C -0.57656 -0.19005 -0.57882 -0.13588 -0.58003 -0.08056 C -0.57951 -0.05024 -0.57847 -0.01991 -0.57847 0.01041 C -0.57847 0.03125 -0.58333 -0.00024 -0.57847 0.02523 C -0.58229 0.04074 -0.57899 0.02268 -0.57847 0.03773 C -0.57743 0.07152 -0.57743 0.10555 -0.57691 0.13935 C -0.57934 0.1493 -0.57604 0.16574 -0.57535 0.17523 C -0.57778 0.18564 -0.57465 0.19861 -0.57361 0.20925 C -0.57622 0.21875 -0.57274 0.21875 -0.57535 0.22824 C -0.57014 0.25347 -0.57535 0.22199 -0.57535 0.24282 C -0.57535 0.24722 -0.57413 0.25138 -0.57361 0.25555 C -0.57448 0.25856 -0.57691 0.28425 -0.57691 0.27453 " pathEditMode="relative" rAng="0" ptsTypes="fffffffffffffA">
                                      <p:cBhvr>
                                        <p:cTn id="155" dur="1000" fill="hold"/>
                                        <p:tgtEl>
                                          <p:spTgt spid="91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0" presetClass="path" presetSubtype="0" repeatCount="indefinite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8 -0.10208 C -0.42379 -0.10555 -0.42292 -0.10069 -0.42535 -0.09143 C -0.42639 -0.08727 -0.42848 -0.0787 -0.42848 -0.07847 C -0.42657 -0.02338 -0.42882 0.03079 -0.43004 0.08611 C -0.42952 0.11644 -0.42848 0.14676 -0.42848 0.17709 C -0.42848 0.19792 -0.43334 0.16644 -0.42848 0.1919 C -0.43229 0.20741 -0.429 0.18936 -0.42848 0.2044 C -0.42743 0.2382 -0.42743 0.27223 -0.42691 0.30602 C -0.42934 0.31598 -0.42604 0.33241 -0.42535 0.3419 C -0.42778 0.35232 -0.42466 0.36528 -0.42361 0.37593 C -0.42622 0.38542 -0.42275 0.38542 -0.42535 0.39491 C -0.42014 0.42014 -0.42535 0.38866 -0.42535 0.40949 C -0.42535 0.41389 -0.42414 0.41806 -0.42361 0.42223 C -0.42448 0.42523 -0.42691 0.45093 -0.42691 0.44121 " pathEditMode="relative" rAng="0" ptsTypes="fffffffffffffA">
                                      <p:cBhvr>
                                        <p:cTn id="158" dur="2000" fill="hold"/>
                                        <p:tgtEl>
                                          <p:spTgt spid="91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0.19167 3.33333E-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91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2.02312E-6 C 0.0026 -0.13665 0 -0.283 0.00365 -0.42219 C 0.01163 -0.41896 0.025 -0.42335 0.03212 -0.42428 C 0.04236 -0.42728 0.06233 -0.42219 0.07326 -0.42058 C 0.08472 -0.42266 0.09236 -0.42289 0.10208 -0.41433 C 0.11424 -0.41919 0.10833 -0.41711 0.11962 -0.42058 C 0.125 -0.41017 0.1224 -0.41618 0.13125 -0.41618 " pathEditMode="relative" rAng="0" ptsTypes="ffffffA">
                                      <p:cBhvr>
                                        <p:cTn id="17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0.19167 3.33333E-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91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4971E-6 C 0.00052 -0.19653 -0.00156 -0.40809 0.00139 -0.60856 C 0.00764 -0.6037 0.0184 -0.61041 0.02396 -0.61156 C 0.03212 -0.61596 0.04809 -0.60856 0.05677 -0.60624 C 0.06597 -0.60925 0.07187 -0.60971 0.07969 -0.597 C 0.08924 -0.60416 0.08455 -0.60116 0.09358 -0.60624 C 0.09792 -0.59098 0.09583 -0.6 0.10278 -0.6 " pathEditMode="relative" rAng="0" ptsTypes="ffffffA">
                                      <p:cBhvr>
                                        <p:cTn id="18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3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1667 L 0.2 -0.0055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9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9166 -0.0055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2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19167 -0.00555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91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5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0.19167 3.33333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91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1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0.19167 3.33333E-6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91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7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5 L 0.19167 3.33333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91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1.11022E-16 C 0.00278 -0.1787 0 -0.37153 0.00382 -0.5544 C 0.01181 -0.54931 0.02517 -0.55579 0.03229 -0.55741 C 0.04253 -0.56111 0.0625 -0.5544 0.07344 -0.55208 C 0.0849 -0.55463 0.09253 -0.55532 0.10226 -0.54398 C 0.11441 -0.55023 0.10851 -0.54769 0.11979 -0.55208 C 0.12517 -0.53843 0.12257 -0.54653 0.13125 -0.54653 " pathEditMode="relative" rAng="0" ptsTypes="ffffffA">
                                      <p:cBhvr>
                                        <p:cTn id="2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animBg="1"/>
      <p:bldP spid="91144" grpId="0" animBg="1"/>
      <p:bldP spid="91145" grpId="0" animBg="1"/>
      <p:bldP spid="91146" grpId="0" animBg="1"/>
      <p:bldP spid="91147" grpId="0" animBg="1"/>
      <p:bldP spid="91148" grpId="0" animBg="1"/>
      <p:bldP spid="91149" grpId="0" animBg="1"/>
      <p:bldP spid="91150" grpId="0" animBg="1"/>
      <p:bldP spid="91151" grpId="0" animBg="1"/>
      <p:bldP spid="91152" grpId="0" animBg="1"/>
      <p:bldP spid="91153" grpId="0" animBg="1"/>
      <p:bldP spid="91154" grpId="0" animBg="1"/>
      <p:bldP spid="91155" grpId="0" animBg="1"/>
      <p:bldP spid="91156" grpId="0" animBg="1"/>
      <p:bldP spid="91157" grpId="0" animBg="1"/>
      <p:bldP spid="91158" grpId="0" animBg="1"/>
      <p:bldP spid="91159" grpId="0" animBg="1"/>
      <p:bldP spid="91160" grpId="0" animBg="1"/>
      <p:bldP spid="91161" grpId="0" animBg="1"/>
      <p:bldP spid="91162" grpId="0" animBg="1"/>
      <p:bldP spid="91163" grpId="0" animBg="1"/>
      <p:bldP spid="91164" grpId="0" animBg="1"/>
      <p:bldP spid="91167" grpId="0" animBg="1"/>
      <p:bldP spid="91168" grpId="0" animBg="1"/>
      <p:bldP spid="91192" grpId="0" animBg="1"/>
      <p:bldP spid="91192" grpId="1" animBg="1"/>
      <p:bldP spid="91193" grpId="0" animBg="1"/>
      <p:bldP spid="91193" grpId="1" animBg="1"/>
      <p:bldP spid="91194" grpId="0" animBg="1"/>
      <p:bldP spid="91194" grpId="1" animBg="1"/>
      <p:bldP spid="91195" grpId="0" animBg="1"/>
      <p:bldP spid="91195" grpId="1" animBg="1"/>
      <p:bldP spid="91196" grpId="0" animBg="1"/>
      <p:bldP spid="91196" grpId="1" animBg="1"/>
      <p:bldP spid="91197" grpId="0" animBg="1"/>
      <p:bldP spid="91197" grpId="1" animBg="1"/>
      <p:bldP spid="91198" grpId="0" animBg="1"/>
      <p:bldP spid="91198" grpId="1" animBg="1"/>
      <p:bldP spid="91199" grpId="0" animBg="1"/>
      <p:bldP spid="91199" grpId="1" animBg="1"/>
      <p:bldP spid="91421" grpId="0" animBg="1"/>
      <p:bldP spid="91421" grpId="1" animBg="1"/>
      <p:bldP spid="91422" grpId="0" animBg="1"/>
      <p:bldP spid="914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2836" y="1"/>
            <a:ext cx="7848872" cy="1256060"/>
          </a:xfrm>
        </p:spPr>
        <p:txBody>
          <a:bodyPr>
            <a:normAutofit/>
          </a:bodyPr>
          <a:lstStyle/>
          <a:p>
            <a:r>
              <a:rPr lang="es-ES_tradnl" sz="3600" b="1" dirty="0" smtClean="0"/>
              <a:t>GENERAL SPECIFICATIONS FOR MANGOS</a:t>
            </a:r>
            <a:endParaRPr lang="es-CR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28068"/>
            <a:ext cx="9118600" cy="6319585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b="1" dirty="0" smtClean="0"/>
              <a:t>In all classes, subject to the special provisions for each class and the tolerances allowed, the mangoes</a:t>
            </a:r>
          </a:p>
          <a:p>
            <a:pPr>
              <a:buNone/>
            </a:pPr>
            <a:r>
              <a:rPr lang="es-CR" b="1" dirty="0" err="1" smtClean="0"/>
              <a:t>must</a:t>
            </a:r>
            <a:r>
              <a:rPr lang="es-CR" b="1" dirty="0" smtClean="0"/>
              <a:t> </a:t>
            </a:r>
            <a:r>
              <a:rPr lang="es-CR" b="1" dirty="0" err="1" smtClean="0"/>
              <a:t>be</a:t>
            </a:r>
            <a:r>
              <a:rPr lang="es-CR" b="1" dirty="0" smtClean="0"/>
              <a:t>:</a:t>
            </a:r>
          </a:p>
          <a:p>
            <a:r>
              <a:rPr lang="es-CR" b="1" dirty="0" smtClean="0"/>
              <a:t>- </a:t>
            </a:r>
            <a:r>
              <a:rPr lang="es-CR" b="1" dirty="0" err="1" smtClean="0"/>
              <a:t>whole</a:t>
            </a:r>
            <a:r>
              <a:rPr lang="es-CR" b="1" dirty="0" smtClean="0"/>
              <a:t>;</a:t>
            </a:r>
          </a:p>
          <a:p>
            <a:r>
              <a:rPr lang="en-US" b="1" dirty="0" smtClean="0"/>
              <a:t>- sound, produce affected by rotting or deterioration such as to make it unfit for consumption is </a:t>
            </a:r>
            <a:r>
              <a:rPr lang="es-CR" b="1" dirty="0" err="1" smtClean="0"/>
              <a:t>excluded</a:t>
            </a:r>
            <a:r>
              <a:rPr lang="es-CR" b="1" dirty="0" smtClean="0"/>
              <a:t>;</a:t>
            </a:r>
          </a:p>
          <a:p>
            <a:r>
              <a:rPr lang="en-US" b="1" dirty="0" smtClean="0"/>
              <a:t>- clean, practically free of any visible foreign matter;</a:t>
            </a:r>
          </a:p>
          <a:p>
            <a:r>
              <a:rPr lang="en-US" b="1" dirty="0" smtClean="0"/>
              <a:t>- practically free of damage caused by pests;</a:t>
            </a:r>
          </a:p>
          <a:p>
            <a:r>
              <a:rPr lang="en-US" b="1" dirty="0" smtClean="0"/>
              <a:t>- free of abnormal external moisture, excluding condensation following removal from cold storage;</a:t>
            </a:r>
          </a:p>
          <a:p>
            <a:r>
              <a:rPr lang="en-US" b="1" dirty="0" smtClean="0"/>
              <a:t>- free of any foreign smell and/or taste;</a:t>
            </a:r>
          </a:p>
          <a:p>
            <a:r>
              <a:rPr lang="es-CR" b="1" dirty="0" smtClean="0"/>
              <a:t>- </a:t>
            </a:r>
            <a:r>
              <a:rPr lang="es-CR" b="1" dirty="0" err="1" smtClean="0"/>
              <a:t>firm</a:t>
            </a:r>
            <a:r>
              <a:rPr lang="es-CR" b="1" dirty="0" smtClean="0"/>
              <a:t>;</a:t>
            </a:r>
          </a:p>
          <a:p>
            <a:r>
              <a:rPr lang="es-CR" b="1" dirty="0" smtClean="0"/>
              <a:t>- </a:t>
            </a:r>
            <a:r>
              <a:rPr lang="es-CR" b="1" dirty="0" err="1" smtClean="0"/>
              <a:t>fresh</a:t>
            </a:r>
            <a:r>
              <a:rPr lang="es-CR" b="1" dirty="0" smtClean="0"/>
              <a:t> in </a:t>
            </a:r>
            <a:r>
              <a:rPr lang="es-CR" b="1" dirty="0" err="1" smtClean="0"/>
              <a:t>appearance</a:t>
            </a:r>
            <a:r>
              <a:rPr lang="es-CR" b="1" dirty="0" smtClean="0"/>
              <a:t>;</a:t>
            </a:r>
          </a:p>
          <a:p>
            <a:r>
              <a:rPr lang="en-US" b="1" dirty="0" smtClean="0"/>
              <a:t>- free of damage caused by low temperatures;</a:t>
            </a:r>
          </a:p>
          <a:p>
            <a:r>
              <a:rPr lang="en-US" b="1" dirty="0" smtClean="0"/>
              <a:t>- free of black necrotic stains or trails;</a:t>
            </a:r>
          </a:p>
          <a:p>
            <a:r>
              <a:rPr lang="es-CR" b="1" dirty="0" smtClean="0"/>
              <a:t>- free of </a:t>
            </a:r>
            <a:r>
              <a:rPr lang="es-CR" b="1" dirty="0" err="1" smtClean="0"/>
              <a:t>marked</a:t>
            </a:r>
            <a:r>
              <a:rPr lang="es-CR" b="1" dirty="0" smtClean="0"/>
              <a:t> </a:t>
            </a:r>
            <a:r>
              <a:rPr lang="es-CR" b="1" dirty="0" err="1" smtClean="0"/>
              <a:t>bruising</a:t>
            </a:r>
            <a:r>
              <a:rPr lang="es-CR" b="1" dirty="0" smtClean="0"/>
              <a:t>;</a:t>
            </a:r>
          </a:p>
          <a:p>
            <a:r>
              <a:rPr lang="en-US" b="1" dirty="0" smtClean="0"/>
              <a:t>- sufficiently developed and display satisfactory ripeness.</a:t>
            </a:r>
          </a:p>
          <a:p>
            <a:r>
              <a:rPr lang="en-US" b="1" dirty="0" smtClean="0"/>
              <a:t>When a peduncle is present, it shall be no longer than 1.0 cm.</a:t>
            </a:r>
          </a:p>
          <a:p>
            <a:pPr>
              <a:buNone/>
            </a:pPr>
            <a:r>
              <a:rPr lang="en-US" b="1" dirty="0" smtClean="0"/>
              <a:t>The development and condition of the mangoes must be such as to enable them:</a:t>
            </a:r>
          </a:p>
          <a:p>
            <a:r>
              <a:rPr lang="en-US" b="1" dirty="0" smtClean="0"/>
              <a:t>- to ensure a continuation of the maturation process until they reach the appropriate degree of maturity</a:t>
            </a:r>
          </a:p>
          <a:p>
            <a:r>
              <a:rPr lang="en-US" b="1" dirty="0" smtClean="0"/>
              <a:t>corresponding to the varietal characteristics;</a:t>
            </a:r>
          </a:p>
          <a:p>
            <a:r>
              <a:rPr lang="en-US" b="1" dirty="0" smtClean="0"/>
              <a:t>- to withstand transport and handling; and</a:t>
            </a:r>
          </a:p>
          <a:p>
            <a:r>
              <a:rPr lang="en-US" b="1" dirty="0" smtClean="0"/>
              <a:t>- to arrive in satisfactory condition at the place of destination</a:t>
            </a:r>
            <a:r>
              <a:rPr lang="en-US" dirty="0" smtClean="0"/>
              <a:t>.</a:t>
            </a:r>
            <a:endParaRPr lang="es-CR" dirty="0"/>
          </a:p>
        </p:txBody>
      </p:sp>
      <p:pic>
        <p:nvPicPr>
          <p:cNvPr id="4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516" y="5816453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2836" y="175940"/>
            <a:ext cx="7575376" cy="1595967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 smtClean="0"/>
              <a:t>MANGA </a:t>
            </a:r>
            <a:r>
              <a:rPr lang="es-ES_tradnl" sz="3600" b="1" dirty="0" err="1" smtClean="0"/>
              <a:t>RICA`s</a:t>
            </a:r>
            <a:r>
              <a:rPr lang="es-ES_tradnl" sz="3600" b="1" dirty="0" smtClean="0"/>
              <a:t> VARIETIES</a:t>
            </a:r>
            <a:endParaRPr lang="es-CR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2836" y="1616100"/>
            <a:ext cx="6629400" cy="6319585"/>
          </a:xfrm>
        </p:spPr>
        <p:txBody>
          <a:bodyPr/>
          <a:lstStyle/>
          <a:p>
            <a:r>
              <a:rPr lang="es-ES_tradnl" sz="3600" dirty="0" smtClean="0"/>
              <a:t>TOMMY ATKINS.</a:t>
            </a:r>
          </a:p>
          <a:p>
            <a:r>
              <a:rPr lang="es-ES_tradnl" sz="3600" dirty="0" smtClean="0"/>
              <a:t>KEIT.</a:t>
            </a:r>
          </a:p>
          <a:p>
            <a:r>
              <a:rPr lang="es-ES_tradnl" sz="3600" dirty="0" smtClean="0"/>
              <a:t>IRWIN.</a:t>
            </a:r>
          </a:p>
          <a:p>
            <a:r>
              <a:rPr lang="es-ES_tradnl" sz="3600" dirty="0" smtClean="0"/>
              <a:t>RED HADEN</a:t>
            </a:r>
          </a:p>
          <a:p>
            <a:r>
              <a:rPr lang="es-ES_tradnl" sz="3600" dirty="0" smtClean="0"/>
              <a:t>ATAULFO</a:t>
            </a:r>
            <a:r>
              <a:rPr lang="es-ES_tradnl" sz="4400" dirty="0" smtClean="0"/>
              <a:t>.</a:t>
            </a:r>
          </a:p>
          <a:p>
            <a:endParaRPr lang="es-CR" dirty="0"/>
          </a:p>
        </p:txBody>
      </p:sp>
      <p:pic>
        <p:nvPicPr>
          <p:cNvPr id="4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5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6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CALIBERS SPECIFICATIONS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_tradnl" dirty="0" smtClean="0">
              <a:latin typeface="+mj-lt"/>
            </a:endParaRPr>
          </a:p>
          <a:p>
            <a:endParaRPr lang="es-CR" dirty="0">
              <a:latin typeface="+mj-lt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30909" y="1616100"/>
          <a:ext cx="3672408" cy="2350451"/>
        </p:xfrm>
        <a:graphic>
          <a:graphicData uri="http://schemas.openxmlformats.org/presentationml/2006/ole">
            <p:oleObj spid="_x0000_s49154" name="Hoja de cálculo" r:id="rId4" imgW="2295577" imgH="1724066" progId="Excel.Sheet.12">
              <p:embed/>
            </p:oleObj>
          </a:graphicData>
        </a:graphic>
      </p:graphicFrame>
      <p:sp>
        <p:nvSpPr>
          <p:cNvPr id="5" name="4 Rectángulo"/>
          <p:cNvSpPr/>
          <p:nvPr/>
        </p:nvSpPr>
        <p:spPr>
          <a:xfrm>
            <a:off x="1030908" y="4064372"/>
            <a:ext cx="3734015" cy="276704"/>
          </a:xfrm>
          <a:prstGeom prst="rect">
            <a:avLst/>
          </a:prstGeom>
        </p:spPr>
        <p:txBody>
          <a:bodyPr wrap="square" lIns="91147" tIns="45574" rIns="91147" bIns="45574">
            <a:spAutoFit/>
          </a:bodyPr>
          <a:lstStyle/>
          <a:p>
            <a:r>
              <a:rPr lang="es-ES_tradnl" sz="1200" dirty="0" err="1" smtClean="0"/>
              <a:t>Measures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expresed</a:t>
            </a:r>
            <a:r>
              <a:rPr lang="es-ES_tradnl" sz="1200" dirty="0" smtClean="0"/>
              <a:t> in </a:t>
            </a:r>
            <a:r>
              <a:rPr lang="es-ES_tradnl" sz="1200" dirty="0" err="1" smtClean="0"/>
              <a:t>grams</a:t>
            </a:r>
            <a:r>
              <a:rPr lang="es-ES_tradnl" sz="1200" dirty="0" smtClean="0"/>
              <a:t>.</a:t>
            </a:r>
          </a:p>
        </p:txBody>
      </p:sp>
      <p:pic>
        <p:nvPicPr>
          <p:cNvPr id="6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238820" y="4496420"/>
          <a:ext cx="8733542" cy="1944216"/>
        </p:xfrm>
        <a:graphic>
          <a:graphicData uri="http://schemas.openxmlformats.org/presentationml/2006/ole">
            <p:oleObj spid="_x0000_s49155" name="Hoja de cálculo" r:id="rId6" imgW="8086619" imgH="1800187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dirty="0" err="1" smtClean="0"/>
              <a:t>Maturity</a:t>
            </a:r>
            <a:r>
              <a:rPr lang="es-ES_tradnl" dirty="0" smtClean="0"/>
              <a:t> chart</a:t>
            </a:r>
            <a:endParaRPr lang="es-C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06" y="3414373"/>
            <a:ext cx="1795224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06" y="3414373"/>
            <a:ext cx="1795224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7605" y="3416300"/>
            <a:ext cx="1795224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2804" y="3414373"/>
            <a:ext cx="1795224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8004" y="3416300"/>
            <a:ext cx="1795224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322629" y="2411922"/>
          <a:ext cx="8616955" cy="502189"/>
        </p:xfrm>
        <a:graphic>
          <a:graphicData uri="http://schemas.openxmlformats.org/drawingml/2006/table">
            <a:tbl>
              <a:tblPr/>
              <a:tblGrid>
                <a:gridCol w="1723391"/>
                <a:gridCol w="1723391"/>
                <a:gridCol w="1723391"/>
                <a:gridCol w="1723391"/>
                <a:gridCol w="1723391"/>
              </a:tblGrid>
              <a:tr h="502189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48548"/>
            <a:ext cx="1246932" cy="1184052"/>
          </a:xfrm>
          <a:prstGeom prst="rect">
            <a:avLst/>
          </a:prstGeom>
          <a:noFill/>
        </p:spPr>
      </p:pic>
      <p:pic>
        <p:nvPicPr>
          <p:cNvPr id="10" name="Picture 3" descr="G:\Fotos Para la Pagina\mango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4600" y="5648548"/>
            <a:ext cx="1524000" cy="1184052"/>
          </a:xfrm>
          <a:prstGeom prst="rect">
            <a:avLst/>
          </a:prstGeom>
          <a:noFill/>
        </p:spPr>
      </p:pic>
      <p:pic>
        <p:nvPicPr>
          <p:cNvPr id="11" name="Picture 5" descr="G:\Fotos Para la Pagina\mango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79180" y="5792564"/>
            <a:ext cx="1962919" cy="1040036"/>
          </a:xfrm>
          <a:prstGeom prst="rect">
            <a:avLst/>
          </a:prstGeom>
          <a:noFill/>
        </p:spPr>
      </p:pic>
      <p:pic>
        <p:nvPicPr>
          <p:cNvPr id="13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6245" y="187941"/>
            <a:ext cx="8206740" cy="1138767"/>
          </a:xfrm>
        </p:spPr>
        <p:txBody>
          <a:bodyPr/>
          <a:lstStyle/>
          <a:p>
            <a:pPr algn="ctr"/>
            <a:r>
              <a:rPr lang="es-ES" dirty="0" smtClean="0"/>
              <a:t>Keitt</a:t>
            </a:r>
            <a:endParaRPr lang="es-ES" dirty="0"/>
          </a:p>
        </p:txBody>
      </p:sp>
      <p:pic>
        <p:nvPicPr>
          <p:cNvPr id="2050" name="Picture 2" descr="C:\Documents and Settings\EDWIN\Escritorio\fotos Manga Rica\P42700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1" y="1264061"/>
            <a:ext cx="2874868" cy="2152000"/>
          </a:xfrm>
          <a:prstGeom prst="rect">
            <a:avLst/>
          </a:prstGeom>
          <a:noFill/>
        </p:spPr>
      </p:pic>
      <p:pic>
        <p:nvPicPr>
          <p:cNvPr id="2051" name="Picture 3" descr="C:\Documents and Settings\EDWIN\Escritorio\fotos Manga Rica\Keitt\P427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460" y="1335802"/>
            <a:ext cx="2855006" cy="2152000"/>
          </a:xfrm>
          <a:prstGeom prst="rect">
            <a:avLst/>
          </a:prstGeom>
          <a:noFill/>
        </p:spPr>
      </p:pic>
      <p:pic>
        <p:nvPicPr>
          <p:cNvPr id="2053" name="Picture 5" descr="C:\Documents and Settings\EDWIN\Escritorio\fotos Manga Rica\P5300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629" y="4492420"/>
            <a:ext cx="2872000" cy="2152000"/>
          </a:xfrm>
          <a:prstGeom prst="rect">
            <a:avLst/>
          </a:prstGeom>
          <a:noFill/>
        </p:spPr>
      </p:pic>
      <p:pic>
        <p:nvPicPr>
          <p:cNvPr id="2054" name="Picture 6" descr="C:\Documents and Settings\EDWIN\Escritorio\fotos Manga Rica\DSCF42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3652" y="4420678"/>
            <a:ext cx="2872000" cy="2152000"/>
          </a:xfrm>
          <a:prstGeom prst="rect">
            <a:avLst/>
          </a:prstGeom>
          <a:noFill/>
        </p:spPr>
      </p:pic>
      <p:pic>
        <p:nvPicPr>
          <p:cNvPr id="2052" name="Picture 4" descr="C:\Documents and Settings\EDWIN\Escritorio\fotos Manga Rica\w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3141" y="2627146"/>
            <a:ext cx="2981656" cy="2152000"/>
          </a:xfrm>
          <a:prstGeom prst="rect">
            <a:avLst/>
          </a:prstGeom>
          <a:noFill/>
        </p:spPr>
      </p:pic>
      <p:pic>
        <p:nvPicPr>
          <p:cNvPr id="8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861" y="403165"/>
            <a:ext cx="8206740" cy="1138767"/>
          </a:xfrm>
        </p:spPr>
        <p:txBody>
          <a:bodyPr/>
          <a:lstStyle/>
          <a:p>
            <a:pPr algn="ctr"/>
            <a:r>
              <a:rPr lang="es-ES" dirty="0" smtClean="0"/>
              <a:t>Tommy </a:t>
            </a:r>
            <a:r>
              <a:rPr lang="es-ES" dirty="0" err="1" smtClean="0"/>
              <a:t>Atkins</a:t>
            </a:r>
            <a:endParaRPr lang="es-ES" dirty="0"/>
          </a:p>
        </p:txBody>
      </p:sp>
      <p:pic>
        <p:nvPicPr>
          <p:cNvPr id="1028" name="Picture 4" descr="C:\Documents and Settings\EDWIN\Escritorio\fotos Manga Rica\P504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188" y="1622767"/>
            <a:ext cx="2800511" cy="2080498"/>
          </a:xfrm>
          <a:prstGeom prst="rect">
            <a:avLst/>
          </a:prstGeom>
          <a:noFill/>
        </p:spPr>
      </p:pic>
      <p:pic>
        <p:nvPicPr>
          <p:cNvPr id="1029" name="Picture 5" descr="C:\Documents and Settings\EDWIN\Escritorio\fotos Manga Rica\IMG_0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8677" y="4420678"/>
            <a:ext cx="3709741" cy="2161333"/>
          </a:xfrm>
          <a:prstGeom prst="rect">
            <a:avLst/>
          </a:prstGeom>
          <a:noFill/>
        </p:spPr>
      </p:pic>
      <p:pic>
        <p:nvPicPr>
          <p:cNvPr id="17410" name="Picture 2" descr="http://www.freshmangos.com/images/3tom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246" y="1622768"/>
            <a:ext cx="2728703" cy="2083667"/>
          </a:xfrm>
          <a:prstGeom prst="rect">
            <a:avLst/>
          </a:prstGeom>
          <a:noFill/>
        </p:spPr>
      </p:pic>
      <p:pic>
        <p:nvPicPr>
          <p:cNvPr id="6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9" name="TextBox 2"/>
          <p:cNvSpPr txBox="1"/>
          <p:nvPr/>
        </p:nvSpPr>
        <p:spPr>
          <a:xfrm>
            <a:off x="685800" y="393700"/>
            <a:ext cx="8432800" cy="469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30"/>
              </a:lnSpc>
            </a:pPr>
            <a:r>
              <a:rPr lang="en-CA" sz="2538" smtClean="0">
                <a:solidFill>
                  <a:srgbClr val="000000"/>
                </a:solidFill>
                <a:latin typeface="Arial"/>
                <a:cs typeface="Arial"/>
              </a:rPr>
              <a:t>MANGARICA GENERAL BACK-GROUND</a:t>
            </a:r>
          </a:p>
          <a:p>
            <a:pPr>
              <a:lnSpc>
                <a:spcPts val="2930"/>
              </a:lnSpc>
            </a:pPr>
            <a:endParaRPr lang="en-CA" sz="253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8300" y="11049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34" b="1" smtClean="0">
                <a:solidFill>
                  <a:srgbClr val="000000"/>
                </a:solidFill>
                <a:latin typeface="Arial Bold"/>
                <a:cs typeface="Arial Bold"/>
              </a:rPr>
              <a:t>1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889000" y="1117600"/>
            <a:ext cx="6394123" cy="4103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95" dirty="0" smtClean="0">
                <a:solidFill>
                  <a:srgbClr val="000000"/>
                </a:solidFill>
                <a:latin typeface="Arial"/>
                <a:cs typeface="Arial"/>
              </a:rPr>
              <a:t>MANGARICA was founded in 1989 by planting 517 Ha of mangoes. With the aim</a:t>
            </a:r>
          </a:p>
          <a:p>
            <a:pPr>
              <a:lnSpc>
                <a:spcPts val="1610"/>
              </a:lnSpc>
            </a:pPr>
            <a:endParaRPr dirty="0"/>
          </a:p>
        </p:txBody>
      </p:sp>
      <p:sp>
        <p:nvSpPr>
          <p:cNvPr id="5" name="TextBox 5"/>
          <p:cNvSpPr txBox="1"/>
          <p:nvPr/>
        </p:nvSpPr>
        <p:spPr>
          <a:xfrm>
            <a:off x="889000" y="1371600"/>
            <a:ext cx="42799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95" dirty="0" smtClean="0">
                <a:solidFill>
                  <a:srgbClr val="000000"/>
                </a:solidFill>
                <a:latin typeface="Arial"/>
                <a:cs typeface="Arial"/>
              </a:rPr>
              <a:t>to develop fresh mango export to USA and Europe.</a:t>
            </a:r>
          </a:p>
          <a:p>
            <a:pPr>
              <a:lnSpc>
                <a:spcPts val="1610"/>
              </a:lnSpc>
            </a:pPr>
            <a:endParaRPr dirty="0"/>
          </a:p>
        </p:txBody>
      </p:sp>
      <p:sp>
        <p:nvSpPr>
          <p:cNvPr id="6" name="TextBox 6"/>
          <p:cNvSpPr txBox="1"/>
          <p:nvPr/>
        </p:nvSpPr>
        <p:spPr>
          <a:xfrm>
            <a:off x="368300" y="17272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34" b="1" smtClean="0">
                <a:solidFill>
                  <a:srgbClr val="000000"/>
                </a:solidFill>
                <a:latin typeface="Arial Bold"/>
                <a:cs typeface="Arial Bold"/>
              </a:rPr>
              <a:t>2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89000" y="1739900"/>
            <a:ext cx="60579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95" dirty="0" smtClean="0">
                <a:solidFill>
                  <a:srgbClr val="000000"/>
                </a:solidFill>
                <a:latin typeface="Arial"/>
                <a:cs typeface="Arial"/>
              </a:rPr>
              <a:t>MANGARICA is primary producer and processor/exporter of fresh mango.</a:t>
            </a:r>
          </a:p>
          <a:p>
            <a:pPr>
              <a:lnSpc>
                <a:spcPts val="1610"/>
              </a:lnSpc>
            </a:pPr>
            <a:endParaRPr dirty="0"/>
          </a:p>
        </p:txBody>
      </p:sp>
      <p:sp>
        <p:nvSpPr>
          <p:cNvPr id="8" name="TextBox 8"/>
          <p:cNvSpPr txBox="1"/>
          <p:nvPr/>
        </p:nvSpPr>
        <p:spPr>
          <a:xfrm>
            <a:off x="368300" y="23241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34" b="1" smtClean="0">
                <a:solidFill>
                  <a:srgbClr val="000000"/>
                </a:solidFill>
                <a:latin typeface="Arial Bold"/>
                <a:cs typeface="Arial Bold"/>
              </a:rPr>
              <a:t>3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89000" y="2324100"/>
            <a:ext cx="7937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In 1998 the pack-house was mechanised introducing the "</a:t>
            </a:r>
            <a:r>
              <a:rPr lang="en-CA" sz="1524" dirty="0" err="1" smtClean="0">
                <a:solidFill>
                  <a:srgbClr val="000000"/>
                </a:solidFill>
                <a:latin typeface="Arial"/>
                <a:cs typeface="Arial"/>
              </a:rPr>
              <a:t>Fomesa</a:t>
            </a: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 machineries" alongside</a:t>
            </a:r>
          </a:p>
          <a:p>
            <a:pPr>
              <a:lnSpc>
                <a:spcPts val="1725"/>
              </a:lnSpc>
            </a:pPr>
            <a:endParaRPr dirty="0"/>
          </a:p>
        </p:txBody>
      </p:sp>
      <p:sp>
        <p:nvSpPr>
          <p:cNvPr id="10" name="TextBox 10"/>
          <p:cNvSpPr txBox="1"/>
          <p:nvPr/>
        </p:nvSpPr>
        <p:spPr>
          <a:xfrm>
            <a:off x="889000" y="2565400"/>
            <a:ext cx="31623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a pre-cooling and cooling system.</a:t>
            </a:r>
          </a:p>
          <a:p>
            <a:pPr>
              <a:lnSpc>
                <a:spcPts val="1725"/>
              </a:lnSpc>
            </a:pPr>
            <a:endParaRPr dirty="0"/>
          </a:p>
        </p:txBody>
      </p:sp>
      <p:sp>
        <p:nvSpPr>
          <p:cNvPr id="11" name="TextBox 11"/>
          <p:cNvSpPr txBox="1"/>
          <p:nvPr/>
        </p:nvSpPr>
        <p:spPr>
          <a:xfrm>
            <a:off x="368300" y="29337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34" b="1" smtClean="0">
                <a:solidFill>
                  <a:srgbClr val="000000"/>
                </a:solidFill>
                <a:latin typeface="Arial Bold"/>
                <a:cs typeface="Arial Bold"/>
              </a:rPr>
              <a:t>4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889000" y="2959100"/>
            <a:ext cx="6921500" cy="215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95" dirty="0" smtClean="0">
                <a:solidFill>
                  <a:srgbClr val="000000"/>
                </a:solidFill>
                <a:latin typeface="Arial"/>
                <a:cs typeface="Arial"/>
              </a:rPr>
              <a:t>In 1998 start to evaluate the variety </a:t>
            </a:r>
            <a:r>
              <a:rPr lang="en-CA" sz="1395" dirty="0" err="1" smtClean="0">
                <a:solidFill>
                  <a:srgbClr val="000000"/>
                </a:solidFill>
                <a:latin typeface="Arial"/>
                <a:cs typeface="Arial"/>
              </a:rPr>
              <a:t>Keitt</a:t>
            </a:r>
            <a:r>
              <a:rPr lang="en-CA" sz="1395" dirty="0" smtClean="0">
                <a:solidFill>
                  <a:srgbClr val="000000"/>
                </a:solidFill>
                <a:latin typeface="Arial"/>
                <a:cs typeface="Arial"/>
              </a:rPr>
              <a:t> on the European market; and start to reduce</a:t>
            </a:r>
          </a:p>
          <a:p>
            <a:pPr>
              <a:lnSpc>
                <a:spcPts val="1610"/>
              </a:lnSpc>
            </a:pPr>
            <a:endParaRPr dirty="0"/>
          </a:p>
        </p:txBody>
      </p:sp>
      <p:sp>
        <p:nvSpPr>
          <p:cNvPr id="13" name="TextBox 13"/>
          <p:cNvSpPr txBox="1"/>
          <p:nvPr/>
        </p:nvSpPr>
        <p:spPr>
          <a:xfrm>
            <a:off x="889000" y="3187700"/>
            <a:ext cx="6197209" cy="4360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the variety of Haden and Irwin which were loosing interest in the market.</a:t>
            </a:r>
          </a:p>
          <a:p>
            <a:pPr>
              <a:lnSpc>
                <a:spcPts val="1725"/>
              </a:lnSpc>
            </a:pPr>
            <a:endParaRPr dirty="0"/>
          </a:p>
        </p:txBody>
      </p:sp>
      <p:sp>
        <p:nvSpPr>
          <p:cNvPr id="14" name="TextBox 14"/>
          <p:cNvSpPr txBox="1"/>
          <p:nvPr/>
        </p:nvSpPr>
        <p:spPr>
          <a:xfrm>
            <a:off x="368300" y="36068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34" b="1" smtClean="0">
                <a:solidFill>
                  <a:srgbClr val="000000"/>
                </a:solidFill>
                <a:latin typeface="Arial Bold"/>
                <a:cs typeface="Arial Bold"/>
              </a:rPr>
              <a:t>5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889000" y="3606800"/>
            <a:ext cx="7276479" cy="4360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MANGARICA with &gt;6,500tons/year is the largest mango operation in Costa Rica and</a:t>
            </a:r>
          </a:p>
          <a:p>
            <a:pPr>
              <a:lnSpc>
                <a:spcPts val="1725"/>
              </a:lnSpc>
            </a:pPr>
            <a:endParaRPr dirty="0"/>
          </a:p>
        </p:txBody>
      </p:sp>
      <p:sp>
        <p:nvSpPr>
          <p:cNvPr id="16" name="TextBox 16"/>
          <p:cNvSpPr txBox="1"/>
          <p:nvPr/>
        </p:nvSpPr>
        <p:spPr>
          <a:xfrm>
            <a:off x="889000" y="3848100"/>
            <a:ext cx="36703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one of the largest in all Central America</a:t>
            </a:r>
          </a:p>
          <a:p>
            <a:pPr>
              <a:lnSpc>
                <a:spcPts val="1725"/>
              </a:lnSpc>
            </a:pPr>
            <a:endParaRPr dirty="0"/>
          </a:p>
        </p:txBody>
      </p:sp>
      <p:sp>
        <p:nvSpPr>
          <p:cNvPr id="17" name="TextBox 17"/>
          <p:cNvSpPr txBox="1"/>
          <p:nvPr/>
        </p:nvSpPr>
        <p:spPr>
          <a:xfrm>
            <a:off x="368300" y="4241800"/>
            <a:ext cx="38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34" b="1" smtClean="0">
                <a:solidFill>
                  <a:srgbClr val="000000"/>
                </a:solidFill>
                <a:latin typeface="Arial Bold"/>
                <a:cs typeface="Arial Bold"/>
              </a:rPr>
              <a:t>6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889000" y="4241800"/>
            <a:ext cx="3983911" cy="4360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524" dirty="0" smtClean="0">
                <a:solidFill>
                  <a:srgbClr val="000000"/>
                </a:solidFill>
                <a:latin typeface="Arial"/>
                <a:cs typeface="Arial"/>
              </a:rPr>
              <a:t>MANGARICA is part of the group  </a:t>
            </a:r>
            <a:r>
              <a:rPr lang="en-CA" sz="1524" dirty="0" err="1" smtClean="0">
                <a:solidFill>
                  <a:srgbClr val="000000"/>
                </a:solidFill>
                <a:latin typeface="Arial"/>
                <a:cs typeface="Arial"/>
              </a:rPr>
              <a:t>Montecristo</a:t>
            </a:r>
            <a:endParaRPr lang="en-CA" sz="1524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1725"/>
              </a:lnSpc>
            </a:pPr>
            <a:endParaRPr dirty="0"/>
          </a:p>
        </p:txBody>
      </p:sp>
      <p:pic>
        <p:nvPicPr>
          <p:cNvPr id="20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74670"/>
            <a:ext cx="1246932" cy="1857929"/>
          </a:xfrm>
          <a:prstGeom prst="rect">
            <a:avLst/>
          </a:prstGeom>
          <a:noFill/>
        </p:spPr>
      </p:pic>
      <p:pic>
        <p:nvPicPr>
          <p:cNvPr id="22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23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053" y="259682"/>
            <a:ext cx="8206740" cy="1138767"/>
          </a:xfrm>
        </p:spPr>
        <p:txBody>
          <a:bodyPr/>
          <a:lstStyle/>
          <a:p>
            <a:pPr algn="ctr"/>
            <a:r>
              <a:rPr lang="es-ES" dirty="0" smtClean="0"/>
              <a:t>HADEN</a:t>
            </a:r>
            <a:endParaRPr lang="es-ES" dirty="0"/>
          </a:p>
        </p:txBody>
      </p:sp>
      <p:pic>
        <p:nvPicPr>
          <p:cNvPr id="21505" name="Picture 1" descr="E:\Fotos Para la Pagina\HADEN\P1000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804" y="4133713"/>
            <a:ext cx="2800511" cy="2098433"/>
          </a:xfrm>
          <a:prstGeom prst="rect">
            <a:avLst/>
          </a:prstGeom>
          <a:noFill/>
        </p:spPr>
      </p:pic>
      <p:pic>
        <p:nvPicPr>
          <p:cNvPr id="21506" name="Picture 2" descr="E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5572" y="1622767"/>
            <a:ext cx="2728703" cy="2522734"/>
          </a:xfrm>
          <a:prstGeom prst="rect">
            <a:avLst/>
          </a:prstGeom>
          <a:noFill/>
        </p:spPr>
      </p:pic>
      <p:pic>
        <p:nvPicPr>
          <p:cNvPr id="21507" name="Picture 3" descr="E:\Fotos Para la Pagina\HADEN\hade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629" y="1837993"/>
            <a:ext cx="3303167" cy="2152238"/>
          </a:xfrm>
          <a:prstGeom prst="rect">
            <a:avLst/>
          </a:prstGeom>
          <a:noFill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285" y="4061972"/>
            <a:ext cx="2800511" cy="208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IRWIN</a:t>
            </a:r>
            <a:endParaRPr lang="es-CR" dirty="0"/>
          </a:p>
        </p:txBody>
      </p:sp>
      <p:pic>
        <p:nvPicPr>
          <p:cNvPr id="51202" name="Picture 2" descr="http://www.tropicalfruitnursery.com/mango/thumbs/irwin-man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59" y="2192164"/>
            <a:ext cx="3681609" cy="2448272"/>
          </a:xfrm>
          <a:prstGeom prst="rect">
            <a:avLst/>
          </a:prstGeom>
          <a:noFill/>
        </p:spPr>
      </p:pic>
      <p:pic>
        <p:nvPicPr>
          <p:cNvPr id="51204" name="Picture 4" descr="http://trade.coa.gov.tw/userfiles/uploadfile/1937agsProdIm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308" y="2120156"/>
            <a:ext cx="3600400" cy="4398682"/>
          </a:xfrm>
          <a:prstGeom prst="rect">
            <a:avLst/>
          </a:prstGeom>
          <a:noFill/>
        </p:spPr>
      </p:pic>
      <p:pic>
        <p:nvPicPr>
          <p:cNvPr id="6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6245" y="259682"/>
            <a:ext cx="8206740" cy="1138767"/>
          </a:xfrm>
        </p:spPr>
        <p:txBody>
          <a:bodyPr/>
          <a:lstStyle/>
          <a:p>
            <a:pPr algn="ctr"/>
            <a:r>
              <a:rPr lang="es-ES" dirty="0" err="1" smtClean="0"/>
              <a:t>Ataulfo</a:t>
            </a:r>
            <a:endParaRPr lang="es-ES" dirty="0"/>
          </a:p>
        </p:txBody>
      </p:sp>
      <p:pic>
        <p:nvPicPr>
          <p:cNvPr id="4098" name="Picture 2" descr="C:\Documents and Settings\EDWIN\Escritorio\fotos Manga Rica\IMG_08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53" y="4277196"/>
            <a:ext cx="3159200" cy="2367200"/>
          </a:xfrm>
          <a:prstGeom prst="rect">
            <a:avLst/>
          </a:prstGeom>
          <a:noFill/>
        </p:spPr>
      </p:pic>
      <p:pic>
        <p:nvPicPr>
          <p:cNvPr id="4099" name="Picture 3" descr="C:\Documents and Settings\EDWIN\Escritorio\fotos Manga Rica\IMG_0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861" y="1407544"/>
            <a:ext cx="3159551" cy="2367463"/>
          </a:xfrm>
          <a:prstGeom prst="rect">
            <a:avLst/>
          </a:prstGeom>
          <a:noFill/>
        </p:spPr>
      </p:pic>
      <p:pic>
        <p:nvPicPr>
          <p:cNvPr id="4100" name="Picture 4" descr="C:\Documents and Settings\EDWIN\Escritorio\fotos Manga Rica\P1010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5572" y="4205454"/>
            <a:ext cx="3159200" cy="2367200"/>
          </a:xfrm>
          <a:prstGeom prst="rect">
            <a:avLst/>
          </a:prstGeom>
          <a:noFill/>
        </p:spPr>
      </p:pic>
      <p:pic>
        <p:nvPicPr>
          <p:cNvPr id="4101" name="Picture 5" descr="C:\Documents and Settings\EDWIN\Escritorio\fotos Manga Rica\IMG_08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5572" y="1335803"/>
            <a:ext cx="3159200" cy="2367462"/>
          </a:xfrm>
          <a:prstGeom prst="rect">
            <a:avLst/>
          </a:prstGeom>
          <a:noFill/>
        </p:spPr>
      </p:pic>
      <p:pic>
        <p:nvPicPr>
          <p:cNvPr id="7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7532" y="0"/>
            <a:ext cx="2471068" cy="960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CALIBERS ATAULFOS</a:t>
            </a:r>
            <a:endParaRPr lang="es-CR" dirty="0"/>
          </a:p>
        </p:txBody>
      </p:sp>
      <p:sp>
        <p:nvSpPr>
          <p:cNvPr id="6" name="5 Rectángulo"/>
          <p:cNvSpPr/>
          <p:nvPr/>
        </p:nvSpPr>
        <p:spPr>
          <a:xfrm>
            <a:off x="1390948" y="4856460"/>
            <a:ext cx="3734015" cy="307482"/>
          </a:xfrm>
          <a:prstGeom prst="rect">
            <a:avLst/>
          </a:prstGeom>
        </p:spPr>
        <p:txBody>
          <a:bodyPr wrap="square" lIns="91147" tIns="45574" rIns="91147" bIns="45574">
            <a:spAutoFit/>
          </a:bodyPr>
          <a:lstStyle/>
          <a:p>
            <a:r>
              <a:rPr lang="es-ES_tradnl" sz="1400" dirty="0" smtClean="0"/>
              <a:t>EXPRESSED IN GRAMS 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318940" y="1976140"/>
          <a:ext cx="6103678" cy="2749523"/>
        </p:xfrm>
        <a:graphic>
          <a:graphicData uri="http://schemas.openxmlformats.org/presentationml/2006/ole">
            <p:oleObj spid="_x0000_s50178" name="Hoja de cálculo" r:id="rId5" imgW="2295577" imgH="1342920" progId="Excel.Sheet.12">
              <p:embed/>
            </p:oleObj>
          </a:graphicData>
        </a:graphic>
      </p:graphicFrame>
      <p:pic>
        <p:nvPicPr>
          <p:cNvPr id="7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8" name="Picture 3" descr="G:\Fotos Para la Pagina\mang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9" name="Picture 5" descr="G:\Fotos Para la Pagina\mango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  <p:pic>
        <p:nvPicPr>
          <p:cNvPr id="10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2036" y="0"/>
            <a:ext cx="2676564" cy="1040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dirty="0" smtClean="0"/>
              <a:t>MATURITY CHARTS ON ATAULFOS</a:t>
            </a:r>
            <a:endParaRPr lang="es-C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06" y="3201077"/>
            <a:ext cx="1795224" cy="215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06" y="3201077"/>
            <a:ext cx="1795224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7605" y="3201076"/>
            <a:ext cx="1754215" cy="21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0995" y="3201076"/>
            <a:ext cx="1795000" cy="215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4387" y="3199149"/>
            <a:ext cx="1785726" cy="21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322629" y="2411922"/>
          <a:ext cx="8616955" cy="502189"/>
        </p:xfrm>
        <a:graphic>
          <a:graphicData uri="http://schemas.openxmlformats.org/drawingml/2006/table">
            <a:tbl>
              <a:tblPr/>
              <a:tblGrid>
                <a:gridCol w="1723391"/>
                <a:gridCol w="1723391"/>
                <a:gridCol w="1723391"/>
                <a:gridCol w="1723391"/>
                <a:gridCol w="1723391"/>
              </a:tblGrid>
              <a:tr h="502189"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499" marR="9499" marT="94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32524"/>
            <a:ext cx="1246932" cy="1400076"/>
          </a:xfrm>
          <a:prstGeom prst="rect">
            <a:avLst/>
          </a:prstGeom>
          <a:noFill/>
        </p:spPr>
      </p:pic>
      <p:pic>
        <p:nvPicPr>
          <p:cNvPr id="10" name="Picture 3" descr="G:\Fotos Para la Pagina\mango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4600" y="5432524"/>
            <a:ext cx="1524000" cy="1400076"/>
          </a:xfrm>
          <a:prstGeom prst="rect">
            <a:avLst/>
          </a:prstGeom>
          <a:noFill/>
        </p:spPr>
      </p:pic>
      <p:pic>
        <p:nvPicPr>
          <p:cNvPr id="11" name="Picture 5" descr="G:\Fotos Para la Pagina\mango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79180" y="5648548"/>
            <a:ext cx="1962919" cy="1184052"/>
          </a:xfrm>
          <a:prstGeom prst="rect">
            <a:avLst/>
          </a:prstGeom>
          <a:noFill/>
        </p:spPr>
      </p:pic>
      <p:pic>
        <p:nvPicPr>
          <p:cNvPr id="13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4437" y="0"/>
            <a:ext cx="8206740" cy="905354"/>
          </a:xfrm>
        </p:spPr>
        <p:txBody>
          <a:bodyPr>
            <a:normAutofit/>
          </a:bodyPr>
          <a:lstStyle/>
          <a:p>
            <a:pPr algn="ctr"/>
            <a:r>
              <a:rPr lang="es-CR" sz="2800" dirty="0" err="1" smtClean="0"/>
              <a:t>History</a:t>
            </a:r>
            <a:r>
              <a:rPr lang="es-CR" sz="2800" dirty="0" smtClean="0"/>
              <a:t> of Manga Rica</a:t>
            </a:r>
            <a:br>
              <a:rPr lang="es-CR" sz="2800" dirty="0" smtClean="0"/>
            </a:br>
            <a:r>
              <a:rPr lang="es-CR" sz="1800" dirty="0" smtClean="0"/>
              <a:t>(boxes 4 Kg)</a:t>
            </a:r>
            <a:endParaRPr lang="es-CR" sz="1800" dirty="0"/>
          </a:p>
        </p:txBody>
      </p:sp>
      <p:graphicFrame>
        <p:nvGraphicFramePr>
          <p:cNvPr id="5" name="1 Gráfico"/>
          <p:cNvGraphicFramePr>
            <a:graphicFrameLocks noGrp="1"/>
          </p:cNvGraphicFramePr>
          <p:nvPr/>
        </p:nvGraphicFramePr>
        <p:xfrm>
          <a:off x="323528" y="764704"/>
          <a:ext cx="856297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25" name="TextBox 2"/>
          <p:cNvSpPr txBox="1"/>
          <p:nvPr/>
        </p:nvSpPr>
        <p:spPr>
          <a:xfrm>
            <a:off x="127000" y="482600"/>
            <a:ext cx="46482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355" b="1" smtClean="0">
                <a:solidFill>
                  <a:srgbClr val="000000"/>
                </a:solidFill>
                <a:latin typeface="Arial Bold"/>
                <a:cs typeface="Arial Bold"/>
              </a:rPr>
              <a:t>Production per variety</a:t>
            </a:r>
          </a:p>
          <a:p>
            <a:pPr>
              <a:lnSpc>
                <a:spcPts val="2700"/>
              </a:lnSpc>
            </a:pPr>
            <a:endParaRPr lang="en-CA" sz="234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76800" y="457200"/>
            <a:ext cx="1948739" cy="564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  <a:tabLst>
                <a:tab pos="812800" algn="l"/>
                <a:tab pos="1638300" algn="l"/>
              </a:tabLst>
            </a:pPr>
            <a:r>
              <a:rPr lang="en-CA" sz="1905" dirty="0" smtClean="0">
                <a:solidFill>
                  <a:srgbClr val="000000"/>
                </a:solidFill>
                <a:latin typeface="Arial"/>
                <a:cs typeface="Arial"/>
              </a:rPr>
              <a:t>TA	KT	AT</a:t>
            </a:r>
          </a:p>
          <a:p>
            <a:pPr>
              <a:lnSpc>
                <a:spcPts val="2185"/>
              </a:lnSpc>
            </a:pPr>
            <a:endParaRPr lang="en-CA" sz="1905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40600" y="457200"/>
            <a:ext cx="1426673" cy="564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  <a:tabLst>
                <a:tab pos="901700" algn="l"/>
              </a:tabLst>
            </a:pPr>
            <a:r>
              <a:rPr lang="en-CA" sz="1905" dirty="0" smtClean="0">
                <a:solidFill>
                  <a:srgbClr val="000000"/>
                </a:solidFill>
                <a:latin typeface="Arial"/>
                <a:cs typeface="Arial"/>
              </a:rPr>
              <a:t>IR	 new</a:t>
            </a:r>
          </a:p>
          <a:p>
            <a:pPr>
              <a:lnSpc>
                <a:spcPts val="2185"/>
              </a:lnSpc>
            </a:pPr>
            <a:endParaRPr lang="en-CA" sz="1905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4300" y="977900"/>
            <a:ext cx="90043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300</a:t>
            </a:r>
          </a:p>
          <a:p>
            <a:pPr>
              <a:lnSpc>
                <a:spcPts val="1840"/>
              </a:lnSpc>
            </a:pPr>
            <a:endParaRPr lang="en-CA" sz="1612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300" y="1257300"/>
            <a:ext cx="9004300" cy="203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65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250</a:t>
            </a:r>
            <a:r>
              <a:rPr lang="en-CA" sz="1612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2" smtClean="0">
                <a:solidFill>
                  <a:srgbClr val="000000"/>
                </a:solidFill>
                <a:latin typeface="Times New Roman"/>
              </a:rPr>
            </a:b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200</a:t>
            </a:r>
            <a:r>
              <a:rPr lang="en-CA" sz="1612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2" smtClean="0">
                <a:solidFill>
                  <a:srgbClr val="000000"/>
                </a:solidFill>
                <a:latin typeface="Times New Roman"/>
              </a:rPr>
            </a:b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150</a:t>
            </a:r>
            <a:r>
              <a:rPr lang="en-CA" sz="1612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2" smtClean="0">
                <a:solidFill>
                  <a:srgbClr val="000000"/>
                </a:solidFill>
                <a:latin typeface="Times New Roman"/>
              </a:rPr>
            </a:b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100</a:t>
            </a:r>
          </a:p>
          <a:p>
            <a:pPr>
              <a:lnSpc>
                <a:spcPts val="4165"/>
              </a:lnSpc>
            </a:pPr>
            <a:endParaRPr lang="en-CA" sz="1612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600" y="3619500"/>
            <a:ext cx="88900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50</a:t>
            </a:r>
          </a:p>
          <a:p>
            <a:pPr>
              <a:lnSpc>
                <a:spcPts val="1840"/>
              </a:lnSpc>
            </a:pPr>
            <a:endParaRPr lang="en-CA" sz="1612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0200" y="4140200"/>
            <a:ext cx="8788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</a:p>
          <a:p>
            <a:pPr>
              <a:lnSpc>
                <a:spcPts val="1840"/>
              </a:lnSpc>
            </a:pPr>
            <a:endParaRPr lang="en-CA" sz="1612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0100" y="44323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320800" y="44323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866900" y="44323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6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387600" y="44323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2908300" y="44323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8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3441700" y="44323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9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39116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44323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11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49657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12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54864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13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60198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14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65532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15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70739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16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75946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17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23" name="TextBox 23"/>
          <p:cNvSpPr txBox="1"/>
          <p:nvPr/>
        </p:nvSpPr>
        <p:spPr>
          <a:xfrm>
            <a:off x="81407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8661400" y="4432300"/>
            <a:ext cx="5207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12" smtClean="0">
                <a:solidFill>
                  <a:srgbClr val="000000"/>
                </a:solidFill>
                <a:latin typeface="Arial"/>
                <a:cs typeface="Arial"/>
              </a:rPr>
              <a:t>19</a:t>
            </a:r>
          </a:p>
          <a:p>
            <a:pPr>
              <a:lnSpc>
                <a:spcPts val="1840"/>
              </a:lnSpc>
            </a:pPr>
            <a:endParaRPr/>
          </a:p>
        </p:txBody>
      </p:sp>
      <p:pic>
        <p:nvPicPr>
          <p:cNvPr id="26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27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28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30908" y="0"/>
            <a:ext cx="6261100" cy="1152128"/>
          </a:xfrm>
        </p:spPr>
        <p:txBody>
          <a:bodyPr>
            <a:normAutofit/>
          </a:bodyPr>
          <a:lstStyle/>
          <a:p>
            <a:r>
              <a:rPr lang="es-ES_tradnl" sz="3600" b="1" dirty="0" smtClean="0"/>
              <a:t>MANGA RICA ACREDITATIONS</a:t>
            </a:r>
            <a:endParaRPr lang="es-CR" sz="3600" b="1" dirty="0"/>
          </a:p>
        </p:txBody>
      </p:sp>
      <p:pic>
        <p:nvPicPr>
          <p:cNvPr id="48130" name="Picture 2" descr="http://www.icadehonduras.org/images/GlobalGAP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868" y="1184052"/>
            <a:ext cx="1657350" cy="1619251"/>
          </a:xfrm>
          <a:prstGeom prst="rect">
            <a:avLst/>
          </a:prstGeom>
          <a:noFill/>
        </p:spPr>
      </p:pic>
      <p:pic>
        <p:nvPicPr>
          <p:cNvPr id="48132" name="Picture 4" descr="http://www.ggsgamer.com/wp-content/uploads/2011/02/tesco-logo-3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5124" y="896020"/>
            <a:ext cx="2857500" cy="2088232"/>
          </a:xfrm>
          <a:prstGeom prst="rect">
            <a:avLst/>
          </a:prstGeom>
          <a:noFill/>
        </p:spPr>
      </p:pic>
      <p:pic>
        <p:nvPicPr>
          <p:cNvPr id="48134" name="Picture 6" descr="http://www.asastudent.nl/308654/Albert-Heij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252" y="4712444"/>
            <a:ext cx="1656184" cy="1830084"/>
          </a:xfrm>
          <a:prstGeom prst="rect">
            <a:avLst/>
          </a:prstGeom>
          <a:noFill/>
        </p:spPr>
      </p:pic>
      <p:pic>
        <p:nvPicPr>
          <p:cNvPr id="48136" name="Picture 8" descr="http://www.freshplaza.com/2007/0504/lea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1445" y="4640436"/>
            <a:ext cx="3197155" cy="1728192"/>
          </a:xfrm>
          <a:prstGeom prst="rect">
            <a:avLst/>
          </a:prstGeom>
          <a:noFill/>
        </p:spPr>
      </p:pic>
      <p:pic>
        <p:nvPicPr>
          <p:cNvPr id="48140" name="Picture 12" descr="http://www.swi.co.uk/img/eti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7492" y="1544092"/>
            <a:ext cx="2381250" cy="476250"/>
          </a:xfrm>
          <a:prstGeom prst="rect">
            <a:avLst/>
          </a:prstGeom>
          <a:noFill/>
        </p:spPr>
      </p:pic>
      <p:pic>
        <p:nvPicPr>
          <p:cNvPr id="48142" name="Picture 14" descr="http://extension.unh.edu/ALB/images/APHIS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288508"/>
            <a:ext cx="3947338" cy="648072"/>
          </a:xfrm>
          <a:prstGeom prst="rect">
            <a:avLst/>
          </a:prstGeom>
          <a:noFill/>
        </p:spPr>
      </p:pic>
      <p:pic>
        <p:nvPicPr>
          <p:cNvPr id="48144" name="Picture 16" descr="http://www.jaybillwholesalefootwear.co.uk/images/SedexLogo-web-230x23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7172" y="2408188"/>
            <a:ext cx="2190750" cy="219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2836" y="247948"/>
            <a:ext cx="7359352" cy="1595967"/>
          </a:xfrm>
        </p:spPr>
        <p:txBody>
          <a:bodyPr>
            <a:normAutofit fontScale="90000"/>
          </a:bodyPr>
          <a:lstStyle/>
          <a:p>
            <a:r>
              <a:rPr lang="es-ES_tradnl" sz="3600" b="1" dirty="0" smtClean="0"/>
              <a:t>LOOKING FOR MORE ACCREDITATIONS FOR THE COMING SEASON…..</a:t>
            </a:r>
            <a:endParaRPr lang="es-CR" sz="3600" b="1" dirty="0"/>
          </a:p>
        </p:txBody>
      </p:sp>
      <p:pic>
        <p:nvPicPr>
          <p:cNvPr id="60418" name="Picture 2" descr="http://3.bp.blogspot.com/__Z-gRfUZ77g/SwvvincTq2I/AAAAAAAAA_w/df9lxRZyDMM/s1600/HACC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820" y="1832124"/>
            <a:ext cx="2381250" cy="3228975"/>
          </a:xfrm>
          <a:prstGeom prst="rect">
            <a:avLst/>
          </a:prstGeom>
          <a:noFill/>
        </p:spPr>
      </p:pic>
      <p:pic>
        <p:nvPicPr>
          <p:cNvPr id="60422" name="Picture 6" descr="http://www.comair.net.au/assets/images/icix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5244" y="1832124"/>
            <a:ext cx="3487883" cy="2232248"/>
          </a:xfrm>
          <a:prstGeom prst="rect">
            <a:avLst/>
          </a:prstGeom>
          <a:noFill/>
        </p:spPr>
      </p:pic>
      <p:pic>
        <p:nvPicPr>
          <p:cNvPr id="60424" name="Picture 8" descr="http://www.dnv.com/GifGenerator/Default.aspx?width=480&amp;height=0&amp;fntFam=NewBaskervilleTT&amp;fntSize=36&amp;text=SQF+1000%2F2000+%E2%80%93+Safety+Quality+Food+Program&amp;colText=%237ab800&amp;colBkgd=%23FFFF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1108" y="4568428"/>
            <a:ext cx="5982197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1346200" y="177800"/>
            <a:ext cx="77724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MANGARICA TRACTABILITY SYSTEM</a:t>
            </a:r>
          </a:p>
          <a:p>
            <a:pPr>
              <a:lnSpc>
                <a:spcPts val="25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01900" y="1905000"/>
            <a:ext cx="66167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87" smtClean="0">
                <a:solidFill>
                  <a:srgbClr val="000000"/>
                </a:solidFill>
                <a:latin typeface="Arial"/>
                <a:cs typeface="Arial"/>
              </a:rPr>
              <a:t>MANGARICA TRACTABILITY SYSTEM</a:t>
            </a:r>
          </a:p>
          <a:p>
            <a:pPr>
              <a:lnSpc>
                <a:spcPts val="1610"/>
              </a:lnSpc>
            </a:pPr>
            <a:endParaRPr lang="en-CA" sz="1387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14700" y="2184400"/>
            <a:ext cx="58039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87" smtClean="0">
                <a:solidFill>
                  <a:srgbClr val="000000"/>
                </a:solidFill>
                <a:latin typeface="Arial"/>
                <a:cs typeface="Arial"/>
              </a:rPr>
              <a:t>Examples of reading</a:t>
            </a:r>
          </a:p>
          <a:p>
            <a:pPr>
              <a:lnSpc>
                <a:spcPts val="1610"/>
              </a:lnSpc>
            </a:pPr>
            <a:endParaRPr lang="en-CA" sz="1387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01900" y="2501900"/>
            <a:ext cx="9271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Code printed</a:t>
            </a:r>
          </a:p>
          <a:p>
            <a:pPr>
              <a:lnSpc>
                <a:spcPts val="115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09900" y="2819400"/>
            <a:ext cx="4191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0.01</a:t>
            </a:r>
          </a:p>
          <a:p>
            <a:pPr>
              <a:lnSpc>
                <a:spcPts val="115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48000" y="3136900"/>
            <a:ext cx="3810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113</a:t>
            </a:r>
          </a:p>
          <a:p>
            <a:pPr>
              <a:lnSpc>
                <a:spcPts val="115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11500" y="3454400"/>
            <a:ext cx="3175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13</a:t>
            </a:r>
          </a:p>
          <a:p>
            <a:pPr>
              <a:lnSpc>
                <a:spcPts val="115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86100" y="3759200"/>
            <a:ext cx="3429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0.1</a:t>
            </a:r>
          </a:p>
          <a:p>
            <a:pPr>
              <a:lnSpc>
                <a:spcPts val="115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37000" y="2451100"/>
            <a:ext cx="5080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387" smtClean="0">
                <a:solidFill>
                  <a:srgbClr val="000000"/>
                </a:solidFill>
                <a:latin typeface="Arial"/>
                <a:cs typeface="Arial"/>
              </a:rPr>
              <a:t>.01-113-13-01</a:t>
            </a:r>
          </a:p>
          <a:p>
            <a:pPr>
              <a:lnSpc>
                <a:spcPts val="1610"/>
              </a:lnSpc>
            </a:pPr>
            <a:endParaRPr lang="en-CA" sz="1387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22700" y="2819400"/>
            <a:ext cx="51943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farm ID (01=Mangarica)</a:t>
            </a:r>
          </a:p>
          <a:p>
            <a:pPr>
              <a:lnSpc>
                <a:spcPts val="115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30600" y="2997200"/>
            <a:ext cx="5486400" cy="825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863600" algn="l"/>
                <a:tab pos="2959100" algn="l"/>
                <a:tab pos="825500" algn="l"/>
                <a:tab pos="2197100" algn="l"/>
              </a:tabLst>
            </a:pP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day from the beginning of the year</a:t>
            </a:r>
            <a:r>
              <a:rPr lang="en-CA" sz="99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4" smtClean="0">
                <a:solidFill>
                  <a:srgbClr val="000000"/>
                </a:solidFill>
                <a:latin typeface="Times New Roman"/>
              </a:rPr>
            </a:b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	lote	16</a:t>
            </a:r>
            <a:r>
              <a:rPr lang="en-CA" sz="99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94" smtClean="0">
                <a:solidFill>
                  <a:srgbClr val="000000"/>
                </a:solidFill>
                <a:latin typeface="Times New Roman"/>
              </a:rPr>
            </a:br>
            <a:r>
              <a:rPr lang="en-CA" sz="994" smtClean="0">
                <a:solidFill>
                  <a:srgbClr val="000000"/>
                </a:solidFill>
                <a:latin typeface="Arial"/>
                <a:cs typeface="Arial"/>
              </a:rPr>
              <a:t>	block	~6-10 per lote</a:t>
            </a:r>
          </a:p>
          <a:p>
            <a:pPr>
              <a:lnSpc>
                <a:spcPts val="2460"/>
              </a:lnSpc>
            </a:pPr>
            <a:endParaRPr lang="en-CA" sz="994">
              <a:solidFill>
                <a:srgbClr val="000000"/>
              </a:solidFill>
            </a:endParaRPr>
          </a:p>
        </p:txBody>
      </p:sp>
      <p:pic>
        <p:nvPicPr>
          <p:cNvPr id="14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5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6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52400" y="114300"/>
            <a:ext cx="89662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GEOGRAFICAL</a:t>
            </a:r>
          </a:p>
          <a:p>
            <a:pPr>
              <a:lnSpc>
                <a:spcPts val="25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2600" y="457200"/>
            <a:ext cx="86360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LOCATION:</a:t>
            </a:r>
          </a:p>
          <a:p>
            <a:pPr>
              <a:lnSpc>
                <a:spcPts val="32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8000" y="1320800"/>
            <a:ext cx="86106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-Costa Rica</a:t>
            </a:r>
          </a:p>
          <a:p>
            <a:pPr>
              <a:lnSpc>
                <a:spcPts val="32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9100" y="2171700"/>
            <a:ext cx="86995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-Guanacaste</a:t>
            </a:r>
          </a:p>
          <a:p>
            <a:pPr>
              <a:lnSpc>
                <a:spcPts val="32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8200" y="3022600"/>
            <a:ext cx="82804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-Liberia</a:t>
            </a:r>
          </a:p>
          <a:p>
            <a:pPr>
              <a:lnSpc>
                <a:spcPts val="32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2100" y="3873500"/>
            <a:ext cx="2441374" cy="8207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2" dirty="0" smtClean="0">
                <a:solidFill>
                  <a:srgbClr val="000000"/>
                </a:solidFill>
                <a:latin typeface="Arial"/>
                <a:cs typeface="Arial"/>
              </a:rPr>
              <a:t>-Barrio La Cruz</a:t>
            </a:r>
          </a:p>
          <a:p>
            <a:pPr>
              <a:lnSpc>
                <a:spcPts val="3220"/>
              </a:lnSpc>
            </a:pPr>
            <a:endParaRPr lang="en-CA" sz="2802" dirty="0">
              <a:solidFill>
                <a:srgbClr val="000000"/>
              </a:solidFill>
            </a:endParaRPr>
          </a:p>
        </p:txBody>
      </p:sp>
      <p:pic>
        <p:nvPicPr>
          <p:cNvPr id="10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1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2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812800" y="762000"/>
            <a:ext cx="8305800" cy="419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85"/>
              </a:lnSpc>
            </a:pPr>
            <a:r>
              <a:rPr lang="en-CA" sz="2252" smtClean="0">
                <a:solidFill>
                  <a:srgbClr val="000000"/>
                </a:solidFill>
                <a:latin typeface="Arial"/>
                <a:cs typeface="Arial"/>
              </a:rPr>
              <a:t>MANGARICA- IN THE LOCAL REALITY</a:t>
            </a:r>
          </a:p>
          <a:p>
            <a:pPr>
              <a:lnSpc>
                <a:spcPts val="2585"/>
              </a:lnSpc>
            </a:pPr>
            <a:endParaRPr lang="en-CA" sz="225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1000" y="14986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614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  <a:p>
            <a:pPr>
              <a:lnSpc>
                <a:spcPts val="2185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800100" y="1460500"/>
            <a:ext cx="44323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40"/>
              </a:lnSpc>
            </a:pPr>
            <a:r>
              <a:rPr lang="en-CA" sz="1933" smtClean="0">
                <a:solidFill>
                  <a:srgbClr val="000000"/>
                </a:solidFill>
                <a:latin typeface="Arial"/>
                <a:cs typeface="Arial"/>
              </a:rPr>
              <a:t>Provide direct work for &gt;1000 people.</a:t>
            </a:r>
          </a:p>
          <a:p>
            <a:pPr>
              <a:lnSpc>
                <a:spcPts val="224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381000" y="22987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614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  <a:p>
            <a:pPr>
              <a:lnSpc>
                <a:spcPts val="2185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00100" y="2247900"/>
            <a:ext cx="47879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40"/>
              </a:lnSpc>
            </a:pPr>
            <a:r>
              <a:rPr lang="en-CA" sz="1933" smtClean="0">
                <a:solidFill>
                  <a:srgbClr val="000000"/>
                </a:solidFill>
                <a:latin typeface="Arial"/>
                <a:cs typeface="Arial"/>
              </a:rPr>
              <a:t>Supports an estimation of 2 000 families.</a:t>
            </a:r>
          </a:p>
          <a:p>
            <a:pPr>
              <a:lnSpc>
                <a:spcPts val="224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81000" y="30734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614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2185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800100" y="3035300"/>
            <a:ext cx="5544788" cy="564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40"/>
              </a:lnSpc>
            </a:pPr>
            <a:r>
              <a:rPr lang="en-CA" sz="1933" dirty="0" smtClean="0">
                <a:solidFill>
                  <a:srgbClr val="000000"/>
                </a:solidFill>
                <a:latin typeface="Arial"/>
                <a:cs typeface="Arial"/>
              </a:rPr>
              <a:t>Support the local community through local projects</a:t>
            </a:r>
          </a:p>
          <a:p>
            <a:pPr>
              <a:lnSpc>
                <a:spcPts val="2240"/>
              </a:lnSpc>
            </a:pPr>
            <a:endParaRPr dirty="0"/>
          </a:p>
        </p:txBody>
      </p:sp>
      <p:sp>
        <p:nvSpPr>
          <p:cNvPr id="9" name="TextBox 9"/>
          <p:cNvSpPr txBox="1"/>
          <p:nvPr/>
        </p:nvSpPr>
        <p:spPr>
          <a:xfrm>
            <a:off x="382836" y="3407395"/>
            <a:ext cx="7885172" cy="51296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35"/>
              </a:lnSpc>
            </a:pPr>
            <a:r>
              <a:rPr lang="en-CA" sz="1933" dirty="0" smtClean="0">
                <a:solidFill>
                  <a:srgbClr val="000000"/>
                </a:solidFill>
                <a:latin typeface="Arial"/>
                <a:cs typeface="Arial"/>
              </a:rPr>
              <a:t>educational programmes, trainings, support to government Institutions.</a:t>
            </a:r>
          </a:p>
          <a:p>
            <a:pPr>
              <a:lnSpc>
                <a:spcPts val="2035"/>
              </a:lnSpc>
            </a:pPr>
            <a:endParaRPr dirty="0"/>
          </a:p>
        </p:txBody>
      </p:sp>
      <p:sp>
        <p:nvSpPr>
          <p:cNvPr id="10" name="TextBox 10"/>
          <p:cNvSpPr txBox="1"/>
          <p:nvPr/>
        </p:nvSpPr>
        <p:spPr>
          <a:xfrm>
            <a:off x="381000" y="3810000"/>
            <a:ext cx="406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614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</a:p>
          <a:p>
            <a:pPr>
              <a:lnSpc>
                <a:spcPts val="2185"/>
              </a:lnSpc>
            </a:pPr>
            <a:endParaRPr dirty="0"/>
          </a:p>
        </p:txBody>
      </p:sp>
      <p:sp>
        <p:nvSpPr>
          <p:cNvPr id="11" name="TextBox 11"/>
          <p:cNvSpPr txBox="1"/>
          <p:nvPr/>
        </p:nvSpPr>
        <p:spPr>
          <a:xfrm>
            <a:off x="876300" y="3771900"/>
            <a:ext cx="70485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40"/>
              </a:lnSpc>
            </a:pPr>
            <a:r>
              <a:rPr lang="en-CA" sz="1933" dirty="0" smtClean="0">
                <a:solidFill>
                  <a:srgbClr val="000000"/>
                </a:solidFill>
                <a:latin typeface="Arial"/>
                <a:cs typeface="Arial"/>
              </a:rPr>
              <a:t>Provides An example of standard and performance in an area</a:t>
            </a:r>
          </a:p>
          <a:p>
            <a:pPr>
              <a:lnSpc>
                <a:spcPts val="2240"/>
              </a:lnSpc>
            </a:pPr>
            <a:endParaRPr dirty="0"/>
          </a:p>
        </p:txBody>
      </p:sp>
      <p:pic>
        <p:nvPicPr>
          <p:cNvPr id="13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4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5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647700" y="1638300"/>
            <a:ext cx="8470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67" smtClean="0">
                <a:solidFill>
                  <a:srgbClr val="000000"/>
                </a:solidFill>
                <a:latin typeface="Arial"/>
                <a:cs typeface="Arial"/>
              </a:rPr>
              <a:t>ENVIRONMENTAL RESPONSIBILITIES</a:t>
            </a:r>
          </a:p>
          <a:p>
            <a:pPr>
              <a:lnSpc>
                <a:spcPts val="2355"/>
              </a:lnSpc>
            </a:pPr>
            <a:endParaRPr lang="en-CA" sz="2067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9700" y="2298700"/>
            <a:ext cx="4191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23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635000" y="2311400"/>
            <a:ext cx="39243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1" smtClean="0">
                <a:solidFill>
                  <a:srgbClr val="000000"/>
                </a:solidFill>
                <a:latin typeface="Arial"/>
                <a:cs typeface="Arial"/>
              </a:rPr>
              <a:t>IPM principles applied across all plantations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39700" y="2819400"/>
            <a:ext cx="4191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23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635000" y="2832100"/>
            <a:ext cx="63373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1" smtClean="0">
                <a:solidFill>
                  <a:srgbClr val="000000"/>
                </a:solidFill>
                <a:latin typeface="Arial"/>
                <a:cs typeface="Arial"/>
              </a:rPr>
              <a:t>Recycling policy of waste material largely employed across the operation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39700" y="3340100"/>
            <a:ext cx="4191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23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635000" y="3365500"/>
            <a:ext cx="39497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1" smtClean="0">
                <a:solidFill>
                  <a:srgbClr val="000000"/>
                </a:solidFill>
                <a:latin typeface="Arial"/>
                <a:cs typeface="Arial"/>
              </a:rPr>
              <a:t>Large areas of farms have being re-forested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39700" y="3873500"/>
            <a:ext cx="4191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23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635000" y="3886200"/>
            <a:ext cx="42799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1" smtClean="0">
                <a:solidFill>
                  <a:srgbClr val="000000"/>
                </a:solidFill>
                <a:latin typeface="Arial"/>
                <a:cs typeface="Arial"/>
              </a:rPr>
              <a:t>Buffer zones and green corridors well respected</a:t>
            </a:r>
          </a:p>
          <a:p>
            <a:pPr>
              <a:lnSpc>
                <a:spcPts val="1725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39700" y="4394200"/>
            <a:ext cx="4191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623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</a:p>
          <a:p>
            <a:pPr>
              <a:lnSpc>
                <a:spcPts val="18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35000" y="4406900"/>
            <a:ext cx="80010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CA" sz="1481" smtClean="0">
                <a:solidFill>
                  <a:srgbClr val="000000"/>
                </a:solidFill>
                <a:latin typeface="Arial"/>
                <a:cs typeface="Arial"/>
              </a:rPr>
              <a:t>Pesticide storage and handling carried out according to the principle of code of good practice</a:t>
            </a:r>
          </a:p>
          <a:p>
            <a:pPr>
              <a:lnSpc>
                <a:spcPts val="1725"/>
              </a:lnSpc>
            </a:pPr>
            <a:endParaRPr/>
          </a:p>
        </p:txBody>
      </p:sp>
      <p:pic>
        <p:nvPicPr>
          <p:cNvPr id="14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5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6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520700" y="711200"/>
            <a:ext cx="8597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25"/>
              </a:lnSpc>
            </a:pPr>
            <a:r>
              <a:rPr lang="en-CA" sz="1863" b="1" smtClean="0">
                <a:solidFill>
                  <a:srgbClr val="000000"/>
                </a:solidFill>
                <a:latin typeface="Arial Bold"/>
                <a:cs typeface="Arial Bold"/>
              </a:rPr>
              <a:t>MANGARICA SOCIAL RESPONSIBILITIES -THE LOCAL COMMUNITY</a:t>
            </a:r>
          </a:p>
          <a:p>
            <a:pPr>
              <a:lnSpc>
                <a:spcPts val="2125"/>
              </a:lnSpc>
            </a:pPr>
            <a:endParaRPr lang="en-CA" sz="1853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5100" y="1320800"/>
            <a:ext cx="2209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42900" algn="l"/>
              </a:tabLst>
            </a:pPr>
            <a:r>
              <a:rPr lang="en-CA" sz="1169" b="1" smtClean="0">
                <a:solidFill>
                  <a:srgbClr val="000000"/>
                </a:solidFill>
                <a:latin typeface="Arial Bold"/>
                <a:cs typeface="Arial Bold"/>
              </a:rPr>
              <a:t>1</a:t>
            </a:r>
            <a:r>
              <a:rPr lang="en-CA" sz="1388" smtClean="0">
                <a:solidFill>
                  <a:srgbClr val="000000"/>
                </a:solidFill>
                <a:latin typeface="Arial"/>
                <a:cs typeface="Arial"/>
              </a:rPr>
              <a:t>	Employers</a:t>
            </a:r>
          </a:p>
          <a:p>
            <a:pPr>
              <a:lnSpc>
                <a:spcPts val="1435"/>
              </a:lnSpc>
            </a:pPr>
            <a:endParaRPr lang="en-CA" sz="138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5100" y="1816100"/>
            <a:ext cx="22098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00"/>
              </a:lnSpc>
              <a:tabLst>
                <a:tab pos="342900" algn="l"/>
              </a:tabLst>
            </a:pPr>
            <a:r>
              <a:rPr lang="en-CA" sz="1169" b="1" smtClean="0">
                <a:solidFill>
                  <a:srgbClr val="000000"/>
                </a:solidFill>
                <a:latin typeface="Arial Bold"/>
                <a:cs typeface="Arial Bold"/>
              </a:rPr>
              <a:t>2</a:t>
            </a:r>
            <a:r>
              <a:rPr lang="en-CA" sz="1159" smtClean="0">
                <a:solidFill>
                  <a:srgbClr val="000000"/>
                </a:solidFill>
                <a:latin typeface="Arial"/>
                <a:cs typeface="Arial"/>
              </a:rPr>
              <a:t>	Association of development</a:t>
            </a:r>
          </a:p>
          <a:p>
            <a:pPr>
              <a:lnSpc>
                <a:spcPts val="1320"/>
              </a:lnSpc>
            </a:pPr>
            <a:endParaRPr lang="en-CA" sz="1159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5100" y="2311400"/>
            <a:ext cx="2209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42900" algn="l"/>
              </a:tabLst>
            </a:pPr>
            <a:r>
              <a:rPr lang="en-CA" sz="1169" b="1" smtClean="0">
                <a:solidFill>
                  <a:srgbClr val="000000"/>
                </a:solidFill>
                <a:latin typeface="Arial Bold"/>
                <a:cs typeface="Arial Bold"/>
              </a:rPr>
              <a:t>3</a:t>
            </a:r>
            <a:r>
              <a:rPr lang="en-CA" sz="1388" smtClean="0">
                <a:solidFill>
                  <a:srgbClr val="000000"/>
                </a:solidFill>
                <a:latin typeface="Arial"/>
                <a:cs typeface="Arial"/>
              </a:rPr>
              <a:t>	SCHOOL</a:t>
            </a:r>
          </a:p>
          <a:p>
            <a:pPr>
              <a:lnSpc>
                <a:spcPts val="1435"/>
              </a:lnSpc>
            </a:pPr>
            <a:endParaRPr lang="en-CA" sz="138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5100" y="3302000"/>
            <a:ext cx="2209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42900" algn="l"/>
              </a:tabLst>
            </a:pPr>
            <a:r>
              <a:rPr lang="en-CA" sz="1169" b="1" smtClean="0">
                <a:solidFill>
                  <a:srgbClr val="000000"/>
                </a:solidFill>
                <a:latin typeface="Arial Bold"/>
                <a:cs typeface="Arial Bold"/>
              </a:rPr>
              <a:t>4</a:t>
            </a:r>
            <a:r>
              <a:rPr lang="en-CA" sz="1388" smtClean="0">
                <a:solidFill>
                  <a:srgbClr val="000000"/>
                </a:solidFill>
                <a:latin typeface="Arial"/>
                <a:cs typeface="Arial"/>
              </a:rPr>
              <a:t>	Local Communities</a:t>
            </a:r>
          </a:p>
          <a:p>
            <a:pPr>
              <a:lnSpc>
                <a:spcPts val="1435"/>
              </a:lnSpc>
            </a:pPr>
            <a:endParaRPr lang="en-CA" sz="1388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5100" y="4102100"/>
            <a:ext cx="22098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00"/>
              </a:lnSpc>
              <a:tabLst>
                <a:tab pos="342900" algn="l"/>
              </a:tabLst>
            </a:pPr>
            <a:r>
              <a:rPr lang="en-CA" sz="1169" b="1" smtClean="0">
                <a:solidFill>
                  <a:srgbClr val="000000"/>
                </a:solidFill>
                <a:latin typeface="Arial Bold"/>
                <a:cs typeface="Arial Bold"/>
              </a:rPr>
              <a:t>5</a:t>
            </a:r>
            <a:r>
              <a:rPr lang="en-CA" sz="1159" smtClean="0">
                <a:solidFill>
                  <a:srgbClr val="000000"/>
                </a:solidFill>
                <a:latin typeface="Arial"/>
                <a:cs typeface="Arial"/>
              </a:rPr>
              <a:t>	LIBERIA Town Hall</a:t>
            </a:r>
          </a:p>
          <a:p>
            <a:pPr>
              <a:lnSpc>
                <a:spcPts val="1320"/>
              </a:lnSpc>
            </a:pPr>
            <a:endParaRPr lang="en-CA" sz="1159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76500" y="1079500"/>
            <a:ext cx="6527800" cy="812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Free training and up-grade courses for employers.</a:t>
            </a:r>
            <a:r>
              <a:rPr lang="en-CA" sz="1617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7" smtClean="0">
                <a:solidFill>
                  <a:srgbClr val="000000"/>
                </a:solidFill>
                <a:latin typeface="Times New Roman"/>
              </a:rPr>
            </a:b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Finance programme for developing drainage infrastructure.</a:t>
            </a:r>
          </a:p>
          <a:p>
            <a:pPr>
              <a:lnSpc>
                <a:spcPts val="3735"/>
              </a:lnSpc>
            </a:pPr>
            <a:endParaRPr lang="en-CA" sz="1617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76500" y="2247900"/>
            <a:ext cx="6527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Support a primary school scheme in La Cruz for children</a:t>
            </a:r>
            <a:r>
              <a:rPr lang="en-CA" sz="1617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7" smtClean="0">
                <a:solidFill>
                  <a:srgbClr val="000000"/>
                </a:solidFill>
                <a:latin typeface="Times New Roman"/>
              </a:rPr>
            </a:b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from families having financial difficulties.</a:t>
            </a:r>
          </a:p>
          <a:p>
            <a:pPr>
              <a:lnSpc>
                <a:spcPts val="2145"/>
              </a:lnSpc>
            </a:pPr>
            <a:endParaRPr lang="en-CA" sz="1617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76500" y="2806700"/>
            <a:ext cx="65278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32$/month X school children all year around.</a:t>
            </a:r>
          </a:p>
          <a:p>
            <a:pPr>
              <a:lnSpc>
                <a:spcPts val="1840"/>
              </a:lnSpc>
            </a:pPr>
            <a:endParaRPr lang="en-CA" sz="1617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76500" y="3225800"/>
            <a:ext cx="6527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Donation of fruits to hospitals, house for elders, orphanage,</a:t>
            </a:r>
            <a:r>
              <a:rPr lang="en-CA" sz="1617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7" smtClean="0">
                <a:solidFill>
                  <a:srgbClr val="000000"/>
                </a:solidFill>
                <a:latin typeface="Times New Roman"/>
              </a:rPr>
            </a:b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prisoners, schools and colleges.</a:t>
            </a:r>
          </a:p>
          <a:p>
            <a:pPr>
              <a:lnSpc>
                <a:spcPts val="2145"/>
              </a:lnSpc>
            </a:pPr>
            <a:endParaRPr lang="en-CA" sz="1617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76500" y="4013200"/>
            <a:ext cx="6527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Finance programmes to construct and repair roads and drainage</a:t>
            </a:r>
            <a:r>
              <a:rPr lang="en-CA" sz="1617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17" smtClean="0">
                <a:solidFill>
                  <a:srgbClr val="000000"/>
                </a:solidFill>
                <a:latin typeface="Times New Roman"/>
              </a:rPr>
            </a:br>
            <a:r>
              <a:rPr lang="en-CA" sz="1617" smtClean="0">
                <a:solidFill>
                  <a:srgbClr val="000000"/>
                </a:solidFill>
                <a:latin typeface="Arial"/>
                <a:cs typeface="Arial"/>
              </a:rPr>
              <a:t>infrastructure.</a:t>
            </a:r>
          </a:p>
          <a:p>
            <a:pPr>
              <a:lnSpc>
                <a:spcPts val="2145"/>
              </a:lnSpc>
            </a:pPr>
            <a:endParaRPr lang="en-CA" sz="1617">
              <a:solidFill>
                <a:srgbClr val="000000"/>
              </a:solidFill>
            </a:endParaRPr>
          </a:p>
        </p:txBody>
      </p:sp>
      <p:pic>
        <p:nvPicPr>
          <p:cNvPr id="14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5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6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50800" y="2425700"/>
            <a:ext cx="90678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75"/>
              </a:lnSpc>
            </a:pPr>
            <a:r>
              <a:rPr lang="en-CA" sz="2833" smtClean="0">
                <a:solidFill>
                  <a:srgbClr val="000000"/>
                </a:solidFill>
                <a:latin typeface="Arial"/>
                <a:cs typeface="Arial"/>
              </a:rPr>
              <a:t>MANGARICA DEVELOPMENTS</a:t>
            </a:r>
          </a:p>
          <a:p>
            <a:pPr>
              <a:lnSpc>
                <a:spcPts val="3275"/>
              </a:lnSpc>
            </a:pPr>
            <a:endParaRPr lang="en-CA" sz="2833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4300" y="3035300"/>
            <a:ext cx="330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41" b="1" smtClean="0">
                <a:solidFill>
                  <a:srgbClr val="000000"/>
                </a:solidFill>
                <a:latin typeface="Arial Bold"/>
                <a:cs typeface="Arial Bold"/>
              </a:rPr>
              <a:t>1</a:t>
            </a:r>
          </a:p>
          <a:p>
            <a:pPr>
              <a:lnSpc>
                <a:spcPts val="2355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533400" y="3048000"/>
            <a:ext cx="7896649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31" dirty="0" smtClean="0">
                <a:solidFill>
                  <a:srgbClr val="000000"/>
                </a:solidFill>
                <a:latin typeface="Arial"/>
                <a:cs typeface="Arial"/>
              </a:rPr>
              <a:t>IRWIN variety   Up to 100 Ha of IRWIN variety are under re-</a:t>
            </a:r>
            <a:r>
              <a:rPr lang="en-CA" sz="2031" dirty="0" err="1" smtClean="0">
                <a:solidFill>
                  <a:srgbClr val="000000"/>
                </a:solidFill>
                <a:latin typeface="Arial"/>
                <a:cs typeface="Arial"/>
              </a:rPr>
              <a:t>graphted</a:t>
            </a:r>
            <a:endParaRPr lang="en-CA" sz="203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55"/>
              </a:lnSpc>
            </a:pPr>
            <a:endParaRPr dirty="0"/>
          </a:p>
        </p:txBody>
      </p:sp>
      <p:sp>
        <p:nvSpPr>
          <p:cNvPr id="5" name="TextBox 5"/>
          <p:cNvSpPr txBox="1"/>
          <p:nvPr/>
        </p:nvSpPr>
        <p:spPr>
          <a:xfrm>
            <a:off x="533400" y="3327400"/>
            <a:ext cx="1676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70"/>
              </a:lnSpc>
            </a:pPr>
            <a:r>
              <a:rPr lang="en-CA" sz="2031" smtClean="0">
                <a:solidFill>
                  <a:srgbClr val="000000"/>
                </a:solidFill>
                <a:latin typeface="Arial"/>
                <a:cs typeface="Arial"/>
              </a:rPr>
              <a:t>Re-Graphted</a:t>
            </a:r>
          </a:p>
          <a:p>
            <a:pPr>
              <a:lnSpc>
                <a:spcPts val="227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2794000" y="3327400"/>
            <a:ext cx="4013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31" smtClean="0">
                <a:solidFill>
                  <a:srgbClr val="000000"/>
                </a:solidFill>
                <a:latin typeface="Arial"/>
                <a:cs typeface="Arial"/>
              </a:rPr>
              <a:t>programme into Tommy and Keitt</a:t>
            </a:r>
          </a:p>
          <a:p>
            <a:pPr>
              <a:lnSpc>
                <a:spcPts val="2355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14300" y="3873500"/>
            <a:ext cx="330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41" b="1" smtClean="0">
                <a:solidFill>
                  <a:srgbClr val="000000"/>
                </a:solidFill>
                <a:latin typeface="Arial Bold"/>
                <a:cs typeface="Arial Bold"/>
              </a:rPr>
              <a:t>2</a:t>
            </a:r>
          </a:p>
          <a:p>
            <a:pPr>
              <a:lnSpc>
                <a:spcPts val="2355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533400" y="3873500"/>
            <a:ext cx="1828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31" dirty="0" smtClean="0">
                <a:solidFill>
                  <a:srgbClr val="000000"/>
                </a:solidFill>
                <a:latin typeface="Arial"/>
                <a:cs typeface="Arial"/>
              </a:rPr>
              <a:t>PACK HOUSE</a:t>
            </a:r>
          </a:p>
          <a:p>
            <a:pPr>
              <a:lnSpc>
                <a:spcPts val="2355"/>
              </a:lnSpc>
            </a:pPr>
            <a:endParaRPr dirty="0"/>
          </a:p>
        </p:txBody>
      </p:sp>
      <p:sp>
        <p:nvSpPr>
          <p:cNvPr id="9" name="TextBox 9"/>
          <p:cNvSpPr txBox="1"/>
          <p:nvPr/>
        </p:nvSpPr>
        <p:spPr>
          <a:xfrm>
            <a:off x="2794000" y="3873500"/>
            <a:ext cx="6172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55"/>
              </a:lnSpc>
            </a:pPr>
            <a:r>
              <a:rPr lang="en-CA" sz="2031" smtClean="0">
                <a:solidFill>
                  <a:srgbClr val="000000"/>
                </a:solidFill>
                <a:latin typeface="Arial"/>
                <a:cs typeface="Arial"/>
              </a:rPr>
              <a:t>Project the enlarge the packing and storage facilities</a:t>
            </a:r>
          </a:p>
          <a:p>
            <a:pPr>
              <a:lnSpc>
                <a:spcPts val="2355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533400" y="4191000"/>
            <a:ext cx="858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lang="en-CA" sz="2031" smtClean="0">
                <a:solidFill>
                  <a:srgbClr val="000000"/>
                </a:solidFill>
                <a:latin typeface="Arial"/>
                <a:cs typeface="Arial"/>
              </a:rPr>
              <a:t>(Enlargement)</a:t>
            </a:r>
          </a:p>
          <a:p>
            <a:pPr>
              <a:lnSpc>
                <a:spcPts val="2335"/>
              </a:lnSpc>
            </a:pPr>
            <a:endParaRPr lang="en-CA" sz="2031">
              <a:solidFill>
                <a:srgbClr val="000000"/>
              </a:solidFill>
            </a:endParaRPr>
          </a:p>
        </p:txBody>
      </p:sp>
      <p:pic>
        <p:nvPicPr>
          <p:cNvPr id="12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3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4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63500" y="546100"/>
            <a:ext cx="9055100" cy="660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591" smtClean="0">
                <a:solidFill>
                  <a:srgbClr val="000000"/>
                </a:solidFill>
                <a:latin typeface="Arial"/>
                <a:cs typeface="Arial"/>
              </a:rPr>
              <a:t>MANGARICA EXTERNAL PARTNERS</a:t>
            </a:r>
          </a:p>
          <a:p>
            <a:pPr>
              <a:lnSpc>
                <a:spcPts val="4140"/>
              </a:lnSpc>
            </a:pPr>
            <a:endParaRPr lang="en-CA" sz="3591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0800" y="1320800"/>
            <a:ext cx="9067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89" smtClean="0">
                <a:solidFill>
                  <a:srgbClr val="000000"/>
                </a:solidFill>
                <a:latin typeface="Arial"/>
                <a:cs typeface="Arial"/>
              </a:rPr>
              <a:t>EARTH UNIVERSITY</a:t>
            </a:r>
          </a:p>
          <a:p>
            <a:pPr>
              <a:lnSpc>
                <a:spcPts val="3220"/>
              </a:lnSpc>
            </a:pPr>
            <a:endParaRPr lang="en-CA" sz="2789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6800" y="1790700"/>
            <a:ext cx="8051800" cy="1193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1999" dirty="0" smtClean="0">
                <a:solidFill>
                  <a:srgbClr val="000000"/>
                </a:solidFill>
                <a:latin typeface="Arial"/>
                <a:cs typeface="Arial"/>
              </a:rPr>
              <a:t>Process and marketing of about 300 tons/year</a:t>
            </a:r>
            <a:r>
              <a:rPr lang="en-CA" sz="1999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999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1999" dirty="0" smtClean="0">
                <a:solidFill>
                  <a:srgbClr val="000000"/>
                </a:solidFill>
                <a:latin typeface="Arial"/>
                <a:cs typeface="Arial"/>
              </a:rPr>
              <a:t>Technical assistance</a:t>
            </a:r>
          </a:p>
          <a:p>
            <a:pPr>
              <a:lnSpc>
                <a:spcPts val="5000"/>
              </a:lnSpc>
            </a:pPr>
            <a:endParaRPr lang="en-CA" sz="1999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6800" y="3048000"/>
            <a:ext cx="8051800" cy="1193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1999" smtClean="0">
                <a:solidFill>
                  <a:srgbClr val="000000"/>
                </a:solidFill>
                <a:latin typeface="Arial"/>
                <a:cs typeface="Arial"/>
              </a:rPr>
              <a:t>Production support</a:t>
            </a:r>
            <a:r>
              <a:rPr lang="en-CA" sz="1999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999" smtClean="0">
                <a:solidFill>
                  <a:srgbClr val="000000"/>
                </a:solidFill>
                <a:latin typeface="Times New Roman"/>
              </a:rPr>
            </a:br>
            <a:r>
              <a:rPr lang="en-CA" sz="1999" smtClean="0">
                <a:solidFill>
                  <a:srgbClr val="000000"/>
                </a:solidFill>
                <a:latin typeface="Arial"/>
                <a:cs typeface="Arial"/>
              </a:rPr>
              <a:t>Training support</a:t>
            </a:r>
          </a:p>
          <a:p>
            <a:pPr>
              <a:lnSpc>
                <a:spcPts val="5000"/>
              </a:lnSpc>
            </a:pPr>
            <a:endParaRPr lang="en-CA" sz="1999">
              <a:solidFill>
                <a:srgbClr val="000000"/>
              </a:solidFill>
            </a:endParaRPr>
          </a:p>
        </p:txBody>
      </p:sp>
      <p:pic>
        <p:nvPicPr>
          <p:cNvPr id="7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8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9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38100" y="63500"/>
            <a:ext cx="9080500" cy="419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80"/>
              </a:lnSpc>
            </a:pPr>
            <a:r>
              <a:rPr lang="en-CA" sz="2211" smtClean="0">
                <a:solidFill>
                  <a:srgbClr val="000000"/>
                </a:solidFill>
                <a:latin typeface="Arial"/>
                <a:cs typeface="Arial"/>
              </a:rPr>
              <a:t>HOW MANGARICA  REDUCE CHEMICAL APPLICATIONS</a:t>
            </a:r>
          </a:p>
          <a:p>
            <a:pPr>
              <a:lnSpc>
                <a:spcPts val="1980"/>
              </a:lnSpc>
            </a:pPr>
            <a:endParaRPr lang="en-CA" sz="2211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673100"/>
            <a:ext cx="85725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Location: dry and windy</a:t>
            </a:r>
          </a:p>
          <a:p>
            <a:pPr>
              <a:lnSpc>
                <a:spcPts val="1840"/>
              </a:lnSpc>
            </a:pPr>
            <a:endParaRPr lang="en-CA" sz="158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952500"/>
            <a:ext cx="857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Disposition of the plantation-orientation and set distances</a:t>
            </a:r>
            <a:r>
              <a:rPr lang="en-CA" sz="158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85" smtClean="0">
                <a:solidFill>
                  <a:srgbClr val="000000"/>
                </a:solidFill>
                <a:latin typeface="Times New Roman"/>
              </a:rPr>
            </a:b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Varieties selected</a:t>
            </a:r>
          </a:p>
          <a:p>
            <a:pPr>
              <a:lnSpc>
                <a:spcPts val="3900"/>
              </a:lnSpc>
            </a:pPr>
            <a:endParaRPr lang="en-CA" sz="158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2171700"/>
            <a:ext cx="85725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Systematic pruning to improve ventilation and reduce humidity.</a:t>
            </a:r>
          </a:p>
          <a:p>
            <a:pPr>
              <a:lnSpc>
                <a:spcPts val="1840"/>
              </a:lnSpc>
            </a:pPr>
            <a:endParaRPr lang="en-CA" sz="158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6100" y="2451100"/>
            <a:ext cx="8572500" cy="952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Hygienic practices like control of the grass etc, always carried out mechanically</a:t>
            </a:r>
            <a:r>
              <a:rPr lang="en-CA" sz="158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85" smtClean="0">
                <a:solidFill>
                  <a:srgbClr val="000000"/>
                </a:solidFill>
                <a:latin typeface="Times New Roman"/>
              </a:rPr>
            </a:b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Good training of personnel which apply chemicals</a:t>
            </a:r>
          </a:p>
          <a:p>
            <a:pPr>
              <a:lnSpc>
                <a:spcPts val="4000"/>
              </a:lnSpc>
            </a:pPr>
            <a:endParaRPr lang="en-CA" sz="158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6100" y="3454400"/>
            <a:ext cx="8572500" cy="952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Good maintenance, calibration and upgrade of spaying machineries</a:t>
            </a:r>
            <a:r>
              <a:rPr lang="en-CA" sz="158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85" smtClean="0">
                <a:solidFill>
                  <a:srgbClr val="000000"/>
                </a:solidFill>
                <a:latin typeface="Times New Roman"/>
              </a:rPr>
            </a:b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Detailed monitoring of diseases and insects (tramps).</a:t>
            </a:r>
          </a:p>
          <a:p>
            <a:pPr>
              <a:lnSpc>
                <a:spcPts val="4000"/>
              </a:lnSpc>
            </a:pPr>
            <a:endParaRPr lang="en-CA" sz="158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6100" y="4457700"/>
            <a:ext cx="8572500" cy="952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Use of only permitted chemical in Costa Rica and country of the destination of the product.</a:t>
            </a:r>
            <a:r>
              <a:rPr lang="en-CA" sz="158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85" smtClean="0">
                <a:solidFill>
                  <a:srgbClr val="000000"/>
                </a:solidFill>
                <a:latin typeface="Times New Roman"/>
              </a:rPr>
            </a:br>
            <a:r>
              <a:rPr lang="en-CA" sz="1585" smtClean="0">
                <a:solidFill>
                  <a:srgbClr val="000000"/>
                </a:solidFill>
                <a:latin typeface="Arial"/>
                <a:cs typeface="Arial"/>
              </a:rPr>
              <a:t>Good practice in storage and handling.</a:t>
            </a:r>
          </a:p>
          <a:p>
            <a:pPr>
              <a:lnSpc>
                <a:spcPts val="4000"/>
              </a:lnSpc>
            </a:pPr>
            <a:endParaRPr lang="en-CA" sz="1585">
              <a:solidFill>
                <a:srgbClr val="000000"/>
              </a:solidFill>
            </a:endParaRPr>
          </a:p>
        </p:txBody>
      </p:sp>
      <p:pic>
        <p:nvPicPr>
          <p:cNvPr id="11" name="Picture 3" descr="G:\Fotos Para la Pagina\mang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2" name="Picture 5" descr="G:\Fotos Para la Pagina\mang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  <p:pic>
        <p:nvPicPr>
          <p:cNvPr id="13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04532"/>
            <a:ext cx="1246932" cy="1328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52" name="TextBox 2"/>
          <p:cNvSpPr txBox="1"/>
          <p:nvPr/>
        </p:nvSpPr>
        <p:spPr>
          <a:xfrm>
            <a:off x="38100" y="266700"/>
            <a:ext cx="7004995" cy="6668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45"/>
              </a:lnSpc>
            </a:pPr>
            <a:r>
              <a:rPr lang="en-CA" sz="2327" dirty="0" smtClean="0">
                <a:solidFill>
                  <a:srgbClr val="000000"/>
                </a:solidFill>
                <a:latin typeface="Arial"/>
                <a:cs typeface="Arial"/>
              </a:rPr>
              <a:t>MANAGARICA chemical application: year 2003-2011</a:t>
            </a:r>
          </a:p>
          <a:p>
            <a:pPr>
              <a:lnSpc>
                <a:spcPts val="2645"/>
              </a:lnSpc>
            </a:pPr>
            <a:endParaRPr lang="en-CA" sz="2327" dirty="0">
              <a:solidFill>
                <a:srgbClr val="000000"/>
              </a:solidFill>
            </a:endParaRPr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0" y="896020"/>
          <a:ext cx="8951788" cy="1726997"/>
        </p:xfrm>
        <a:graphic>
          <a:graphicData uri="http://schemas.openxmlformats.org/presentationml/2006/ole">
            <p:oleObj spid="_x0000_s36867" name="Hoja de cálculo" r:id="rId4" imgW="8525003" imgH="580897" progId="Excel.Sheet.12">
              <p:embed/>
            </p:oleObj>
          </a:graphicData>
        </a:graphic>
      </p:graphicFrame>
      <p:graphicFrame>
        <p:nvGraphicFramePr>
          <p:cNvPr id="62" name="1 Gráfico"/>
          <p:cNvGraphicFramePr/>
          <p:nvPr/>
        </p:nvGraphicFramePr>
        <p:xfrm>
          <a:off x="0" y="2840236"/>
          <a:ext cx="9118600" cy="33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4" name="Picture 3" descr="G:\Fotos Para la Pagina\mango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1668" y="5864572"/>
            <a:ext cx="1246932" cy="968028"/>
          </a:xfrm>
          <a:prstGeom prst="rect">
            <a:avLst/>
          </a:prstGeom>
          <a:noFill/>
        </p:spPr>
      </p:pic>
      <p:pic>
        <p:nvPicPr>
          <p:cNvPr id="55" name="Picture 5" descr="G:\Fotos Para la Pagina\mango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7172" y="6152604"/>
            <a:ext cx="1962919" cy="679996"/>
          </a:xfrm>
          <a:prstGeom prst="rect">
            <a:avLst/>
          </a:prstGeom>
          <a:noFill/>
        </p:spPr>
      </p:pic>
      <p:pic>
        <p:nvPicPr>
          <p:cNvPr id="53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36580"/>
            <a:ext cx="742876" cy="896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01600" y="482600"/>
            <a:ext cx="6001643" cy="176971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0" dirty="0" smtClean="0">
                <a:solidFill>
                  <a:srgbClr val="FF9A00"/>
                </a:solidFill>
                <a:latin typeface="Courier New"/>
                <a:cs typeface="Courier New"/>
              </a:rPr>
              <a:t>…</a:t>
            </a:r>
            <a:r>
              <a:rPr lang="en-CA" sz="6000" b="1" dirty="0" smtClean="0">
                <a:latin typeface="Courier New"/>
                <a:cs typeface="Courier New"/>
              </a:rPr>
              <a:t>have a mango</a:t>
            </a:r>
          </a:p>
          <a:p>
            <a:pPr>
              <a:lnSpc>
                <a:spcPts val="6900"/>
              </a:lnSpc>
            </a:pPr>
            <a:endParaRPr lang="en-CA" sz="60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600" y="2311400"/>
            <a:ext cx="2769989" cy="176971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0" b="1" dirty="0" smtClean="0">
                <a:latin typeface="Courier New"/>
                <a:cs typeface="Courier New"/>
              </a:rPr>
              <a:t>…..and</a:t>
            </a:r>
          </a:p>
          <a:p>
            <a:pPr>
              <a:lnSpc>
                <a:spcPts val="6900"/>
              </a:lnSpc>
            </a:pPr>
            <a:endParaRPr lang="en-CA" sz="6000" dirty="0"/>
          </a:p>
        </p:txBody>
      </p:sp>
      <p:sp>
        <p:nvSpPr>
          <p:cNvPr id="4" name="TextBox 4"/>
          <p:cNvSpPr txBox="1"/>
          <p:nvPr/>
        </p:nvSpPr>
        <p:spPr>
          <a:xfrm>
            <a:off x="101600" y="3225800"/>
            <a:ext cx="6001643" cy="176971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0" b="1" dirty="0" smtClean="0">
                <a:latin typeface="Courier New"/>
                <a:cs typeface="Courier New"/>
              </a:rPr>
              <a:t>..many thanks</a:t>
            </a:r>
          </a:p>
          <a:p>
            <a:pPr>
              <a:lnSpc>
                <a:spcPts val="6900"/>
              </a:lnSpc>
            </a:pPr>
            <a:endParaRPr lang="en-CA" sz="6000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EDWIN\Desktop\ESCRI\Logo\manga2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7" name="Picture 3" descr="G:\Fotos Para la Pagina\mang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7572" y="4928468"/>
            <a:ext cx="1668016" cy="1524000"/>
          </a:xfrm>
          <a:prstGeom prst="rect">
            <a:avLst/>
          </a:prstGeom>
          <a:noFill/>
        </p:spPr>
      </p:pic>
      <p:pic>
        <p:nvPicPr>
          <p:cNvPr id="8" name="Picture 5" descr="G:\Fotos Para la Pagina\mang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5204" y="5288508"/>
            <a:ext cx="1962919" cy="1008112"/>
          </a:xfrm>
          <a:prstGeom prst="rect">
            <a:avLst/>
          </a:prstGeom>
          <a:noFill/>
        </p:spPr>
      </p:pic>
      <p:pic>
        <p:nvPicPr>
          <p:cNvPr id="35841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5524" y="0"/>
            <a:ext cx="2543076" cy="988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2387600" y="114300"/>
            <a:ext cx="67310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THE GUANACASTE AREA</a:t>
            </a:r>
          </a:p>
          <a:p>
            <a:pPr>
              <a:lnSpc>
                <a:spcPts val="25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6200" y="584200"/>
            <a:ext cx="6001643" cy="53860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-It is an area of 10 141 sq.km with a population of 280 488.</a:t>
            </a:r>
          </a:p>
          <a:p>
            <a:pPr>
              <a:lnSpc>
                <a:spcPts val="2070"/>
              </a:lnSpc>
            </a:pPr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200" y="977900"/>
            <a:ext cx="6540252" cy="53860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-The weather is warm and dry with average temperature of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32</a:t>
            </a: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C.</a:t>
            </a:r>
          </a:p>
          <a:p>
            <a:pPr>
              <a:lnSpc>
                <a:spcPts val="2070"/>
              </a:lnSpc>
            </a:pPr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200" y="1371600"/>
            <a:ext cx="8887048" cy="53860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-Liberia is the capital city with a population of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48</a:t>
            </a: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 000 people. It is about 144 Meter </a:t>
            </a:r>
            <a:r>
              <a:rPr lang="en-CA" sz="1800" dirty="0" err="1" smtClean="0">
                <a:solidFill>
                  <a:srgbClr val="000000"/>
                </a:solidFill>
                <a:latin typeface="Arial"/>
                <a:cs typeface="Arial"/>
              </a:rPr>
              <a:t>a.s.l</a:t>
            </a: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ts val="2070"/>
              </a:lnSpc>
            </a:pPr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200" y="1638300"/>
            <a:ext cx="9182001" cy="8367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-Guanacaste is one of the largest and least populated province of Costa Rica and also the</a:t>
            </a:r>
            <a:r>
              <a:rPr lang="en-CA" sz="1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8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driest.</a:t>
            </a:r>
          </a:p>
          <a:p>
            <a:pPr>
              <a:lnSpc>
                <a:spcPts val="2200"/>
              </a:lnSpc>
            </a:pPr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200" y="2324100"/>
            <a:ext cx="90424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-The area has become a popular destination of American holiday makers.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00" y="2705100"/>
            <a:ext cx="90424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-Also many Americans are investing in properties and the prise of land and houses has</a:t>
            </a:r>
            <a:r>
              <a:rPr lang="en-CA" sz="1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increased.</a:t>
            </a:r>
          </a:p>
          <a:p>
            <a:pPr>
              <a:lnSpc>
                <a:spcPts val="220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200" y="3390900"/>
            <a:ext cx="90424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-With about 65 inches of rain a year, this region is by far the driest in the country.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" y="3784600"/>
            <a:ext cx="90424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-Guanacaste province sits on the west site (Pacific Ocean) and the border of  Nicaragua.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200" y="4178300"/>
            <a:ext cx="9042400" cy="901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- In addition to cattle ranches, Guanacaste boasts semi active volcanoes, several lakes,</a:t>
            </a:r>
            <a:r>
              <a:rPr lang="en-CA" sz="1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8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and one of the last remnants of tropical dry forest left in Central America (dry forest once</a:t>
            </a:r>
            <a:r>
              <a:rPr lang="en-CA" sz="1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8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stretched all the way from Costa Rica up to the Mexican state of Chiapas).</a:t>
            </a:r>
          </a:p>
          <a:p>
            <a:pPr>
              <a:lnSpc>
                <a:spcPts val="2150"/>
              </a:lnSpc>
            </a:pPr>
            <a:endParaRPr lang="en-CA" sz="1800" dirty="0">
              <a:solidFill>
                <a:srgbClr val="000000"/>
              </a:solidFill>
            </a:endParaRPr>
          </a:p>
        </p:txBody>
      </p:sp>
      <p:pic>
        <p:nvPicPr>
          <p:cNvPr id="14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5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6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393700" y="1765300"/>
            <a:ext cx="87249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15"/>
              </a:lnSpc>
            </a:pPr>
            <a:r>
              <a:rPr lang="en-CA" sz="2478" smtClean="0">
                <a:solidFill>
                  <a:srgbClr val="000000"/>
                </a:solidFill>
                <a:latin typeface="Arial"/>
                <a:cs typeface="Arial"/>
              </a:rPr>
              <a:t>MANGARICA GENERAL OVERVIEW OF OPERATION</a:t>
            </a:r>
          </a:p>
          <a:p>
            <a:pPr>
              <a:lnSpc>
                <a:spcPts val="2815"/>
              </a:lnSpc>
            </a:pPr>
            <a:endParaRPr lang="en-CA" sz="247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2836" y="2624212"/>
            <a:ext cx="4624664" cy="46166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80"/>
              </a:lnSpc>
            </a:pPr>
            <a:r>
              <a:rPr lang="en-CA" sz="1550" dirty="0" smtClean="0">
                <a:solidFill>
                  <a:srgbClr val="000000"/>
                </a:solidFill>
                <a:latin typeface="Arial"/>
                <a:cs typeface="Arial"/>
              </a:rPr>
              <a:t>517 Hectares in only one farm plot- divided in 16 lots</a:t>
            </a:r>
          </a:p>
          <a:p>
            <a:pPr>
              <a:lnSpc>
                <a:spcPts val="1780"/>
              </a:lnSpc>
            </a:pPr>
            <a:endParaRPr lang="en-CA" sz="155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8300" y="2984500"/>
            <a:ext cx="8750300" cy="787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CA" sz="1550" dirty="0" smtClean="0">
                <a:solidFill>
                  <a:srgbClr val="000000"/>
                </a:solidFill>
                <a:latin typeface="Arial"/>
                <a:cs typeface="Arial"/>
              </a:rPr>
              <a:t>All equipped with modern </a:t>
            </a:r>
            <a:r>
              <a:rPr lang="en-CA" sz="1550" dirty="0" err="1" smtClean="0">
                <a:solidFill>
                  <a:srgbClr val="000000"/>
                </a:solidFill>
                <a:latin typeface="Arial"/>
                <a:cs typeface="Arial"/>
              </a:rPr>
              <a:t>fertirrigation</a:t>
            </a:r>
            <a:r>
              <a:rPr lang="en-CA" sz="1550" dirty="0" smtClean="0">
                <a:solidFill>
                  <a:srgbClr val="000000"/>
                </a:solidFill>
                <a:latin typeface="Arial"/>
                <a:cs typeface="Arial"/>
              </a:rPr>
              <a:t> system per aspersion</a:t>
            </a:r>
            <a:r>
              <a:rPr lang="en-CA" sz="155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5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1550" dirty="0" smtClean="0">
                <a:solidFill>
                  <a:srgbClr val="000000"/>
                </a:solidFill>
                <a:latin typeface="Arial"/>
                <a:cs typeface="Arial"/>
              </a:rPr>
              <a:t>All land is </a:t>
            </a:r>
            <a:r>
              <a:rPr lang="en-CA" sz="1550" dirty="0" err="1" smtClean="0">
                <a:solidFill>
                  <a:srgbClr val="000000"/>
                </a:solidFill>
                <a:latin typeface="Arial"/>
                <a:cs typeface="Arial"/>
              </a:rPr>
              <a:t>orography</a:t>
            </a:r>
            <a:r>
              <a:rPr lang="en-CA" sz="1550" dirty="0" smtClean="0">
                <a:solidFill>
                  <a:srgbClr val="000000"/>
                </a:solidFill>
                <a:latin typeface="Arial"/>
                <a:cs typeface="Arial"/>
              </a:rPr>
              <a:t> plane: easy access, work and transit</a:t>
            </a:r>
          </a:p>
          <a:p>
            <a:pPr>
              <a:lnSpc>
                <a:spcPts val="3100"/>
              </a:lnSpc>
            </a:pPr>
            <a:endParaRPr lang="en-CA" sz="155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8300" y="3784600"/>
            <a:ext cx="8750300" cy="1155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lang="en-CA" sz="1550" smtClean="0">
                <a:solidFill>
                  <a:srgbClr val="000000"/>
                </a:solidFill>
                <a:latin typeface="Arial"/>
                <a:cs typeface="Arial"/>
              </a:rPr>
              <a:t>All lots are of similar soil profile and climatic condition- for better management</a:t>
            </a:r>
            <a:r>
              <a:rPr lang="en-CA" sz="155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50" smtClean="0">
                <a:solidFill>
                  <a:srgbClr val="000000"/>
                </a:solidFill>
                <a:latin typeface="Times New Roman"/>
              </a:rPr>
            </a:br>
            <a:r>
              <a:rPr lang="en-CA" sz="1550" smtClean="0">
                <a:solidFill>
                  <a:srgbClr val="000000"/>
                </a:solidFill>
                <a:latin typeface="Arial"/>
                <a:cs typeface="Arial"/>
              </a:rPr>
              <a:t>Isolated farm (no farming neighbours): no risk for cross contamination</a:t>
            </a:r>
            <a:r>
              <a:rPr lang="en-CA" sz="155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50" smtClean="0">
                <a:solidFill>
                  <a:srgbClr val="000000"/>
                </a:solidFill>
                <a:latin typeface="Times New Roman"/>
              </a:rPr>
            </a:br>
            <a:r>
              <a:rPr lang="en-CA" sz="1550" smtClean="0">
                <a:solidFill>
                  <a:srgbClr val="000000"/>
                </a:solidFill>
                <a:latin typeface="Arial"/>
                <a:cs typeface="Arial"/>
              </a:rPr>
              <a:t>Close to small town/village for sourcing labours, and various assistance</a:t>
            </a:r>
          </a:p>
          <a:p>
            <a:pPr>
              <a:lnSpc>
                <a:spcPts val="3050"/>
              </a:lnSpc>
            </a:pPr>
            <a:endParaRPr lang="en-CA" sz="1550">
              <a:solidFill>
                <a:srgbClr val="000000"/>
              </a:solidFill>
            </a:endParaRPr>
          </a:p>
        </p:txBody>
      </p:sp>
      <p:pic>
        <p:nvPicPr>
          <p:cNvPr id="8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9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10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31" name="TextBox 2"/>
          <p:cNvSpPr txBox="1"/>
          <p:nvPr/>
        </p:nvSpPr>
        <p:spPr>
          <a:xfrm>
            <a:off x="1016000" y="241300"/>
            <a:ext cx="8102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OVERVIEW OF COSTA RICA MANGO INDUSTRY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49300" y="1231900"/>
            <a:ext cx="3251200" cy="330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801" b="1" dirty="0" smtClean="0">
                <a:solidFill>
                  <a:srgbClr val="000000"/>
                </a:solidFill>
                <a:latin typeface="Arial Bold"/>
                <a:cs typeface="Arial Bold"/>
              </a:rPr>
              <a:t>Costa Rica Mango Industry</a:t>
            </a:r>
          </a:p>
          <a:p>
            <a:pPr>
              <a:lnSpc>
                <a:spcPts val="2185"/>
              </a:lnSpc>
            </a:pPr>
            <a:endParaRPr dirty="0"/>
          </a:p>
        </p:txBody>
      </p:sp>
      <p:sp>
        <p:nvSpPr>
          <p:cNvPr id="4" name="TextBox 4"/>
          <p:cNvSpPr txBox="1"/>
          <p:nvPr/>
        </p:nvSpPr>
        <p:spPr>
          <a:xfrm>
            <a:off x="5321300" y="1244600"/>
            <a:ext cx="9906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65"/>
              </a:lnSpc>
            </a:pPr>
            <a:r>
              <a:rPr lang="en-CA" sz="1455" smtClean="0">
                <a:solidFill>
                  <a:srgbClr val="000000"/>
                </a:solidFill>
                <a:latin typeface="Arial"/>
                <a:cs typeface="Arial"/>
              </a:rPr>
              <a:t>Area-Ha-</a:t>
            </a:r>
          </a:p>
          <a:p>
            <a:pPr>
              <a:lnSpc>
                <a:spcPts val="1665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629400" y="1244600"/>
            <a:ext cx="1333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65"/>
              </a:lnSpc>
            </a:pPr>
            <a:r>
              <a:rPr lang="en-CA" sz="1455" smtClean="0">
                <a:solidFill>
                  <a:srgbClr val="000000"/>
                </a:solidFill>
                <a:latin typeface="Arial"/>
                <a:cs typeface="Arial"/>
              </a:rPr>
              <a:t>Export (tons)</a:t>
            </a:r>
          </a:p>
          <a:p>
            <a:pPr>
              <a:lnSpc>
                <a:spcPts val="1665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280400" y="1244600"/>
            <a:ext cx="9652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65"/>
              </a:lnSpc>
            </a:pPr>
            <a:r>
              <a:rPr lang="en-CA" sz="1455" smtClean="0">
                <a:solidFill>
                  <a:srgbClr val="000000"/>
                </a:solidFill>
                <a:latin typeface="Arial"/>
                <a:cs typeface="Arial"/>
              </a:rPr>
              <a:t>Prod.-Mt</a:t>
            </a:r>
          </a:p>
          <a:p>
            <a:pPr>
              <a:lnSpc>
                <a:spcPts val="1665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228600" y="16383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9,000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8600" y="19050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8,000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21590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7,000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8600" y="24384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6,000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8600" y="27051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5,000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8600" y="29591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4,000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8600" y="32258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3,000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8600" y="34925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2,000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8600" y="3759200"/>
            <a:ext cx="1701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1,000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0700" y="4025900"/>
            <a:ext cx="1409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49300" y="4254500"/>
            <a:ext cx="11811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199019911992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68500" y="4254500"/>
            <a:ext cx="16002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1993199419951996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594100" y="4254500"/>
            <a:ext cx="15875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1997199819992000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32400" y="4254500"/>
            <a:ext cx="1574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2001200220032004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559800" y="16383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40,000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559800" y="19304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35,000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559800" y="22352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30,000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559800" y="25273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25,000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559800" y="28321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20,000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559800" y="31242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15,000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559800" y="34290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10,000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559800" y="37211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5,000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59800" y="4025900"/>
            <a:ext cx="5207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845300" y="4254500"/>
            <a:ext cx="22352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31" smtClean="0">
                <a:solidFill>
                  <a:srgbClr val="000000"/>
                </a:solidFill>
                <a:latin typeface="Arial"/>
                <a:cs typeface="Arial"/>
              </a:rPr>
              <a:t>2005200620072008</a:t>
            </a:r>
          </a:p>
          <a:p>
            <a:pPr>
              <a:lnSpc>
                <a:spcPts val="1435"/>
              </a:lnSpc>
            </a:pPr>
            <a:endParaRPr lang="en-CA" sz="1231">
              <a:solidFill>
                <a:srgbClr val="000000"/>
              </a:solidFill>
            </a:endParaRPr>
          </a:p>
        </p:txBody>
      </p:sp>
      <p:pic>
        <p:nvPicPr>
          <p:cNvPr id="34" name="Picture 5" descr="G:\Fotos Para la Pagina\mang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3191148" y="4928468"/>
          <a:ext cx="5688632" cy="1801636"/>
        </p:xfrm>
        <a:graphic>
          <a:graphicData uri="http://schemas.openxmlformats.org/presentationml/2006/ole">
            <p:oleObj spid="_x0000_s13315" name="Hoja de cálculo" r:id="rId5" imgW="3819393" imgH="1209572" progId="Excel.Sheet.12">
              <p:embed/>
            </p:oleObj>
          </a:graphicData>
        </a:graphic>
      </p:graphicFrame>
      <p:pic>
        <p:nvPicPr>
          <p:cNvPr id="35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3" name="Object 1"/>
          <p:cNvGraphicFramePr>
            <a:graphicFrameLocks noChangeAspect="1"/>
          </p:cNvGraphicFramePr>
          <p:nvPr/>
        </p:nvGraphicFramePr>
        <p:xfrm>
          <a:off x="0" y="2048147"/>
          <a:ext cx="9118600" cy="2633271"/>
        </p:xfrm>
        <a:graphic>
          <a:graphicData uri="http://schemas.openxmlformats.org/presentationml/2006/ole">
            <p:oleObj spid="_x0000_s59393" name="Hoja de cálculo" r:id="rId4" imgW="11210914" imgH="2181333" progId="Excel.Sheet.12">
              <p:embed/>
            </p:oleObj>
          </a:graphicData>
        </a:graphic>
      </p:graphicFrame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68300" y="383477"/>
            <a:ext cx="8439472" cy="1664671"/>
          </a:xfrm>
        </p:spPr>
        <p:txBody>
          <a:bodyPr>
            <a:normAutofit/>
          </a:bodyPr>
          <a:lstStyle/>
          <a:p>
            <a:r>
              <a:rPr lang="es-ES_tradnl" sz="3600" b="1" dirty="0" smtClean="0"/>
              <a:t>MANGA RICA IN THE MARKET </a:t>
            </a:r>
            <a:endParaRPr lang="es-CR" sz="3600" b="1" dirty="0"/>
          </a:p>
        </p:txBody>
      </p:sp>
      <p:pic>
        <p:nvPicPr>
          <p:cNvPr id="5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6" name="Picture 3" descr="G:\Fotos Para la Pagina\mango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7" name="Picture 5" descr="G:\Fotos Para la Pagina\mango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  <p:pic>
        <p:nvPicPr>
          <p:cNvPr id="8" name="Picture 1" descr="C:\Users\EDWIN\Desktop\ESCRI\Logo\Manga_rica_logo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516" y="0"/>
            <a:ext cx="2615084" cy="1016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8600" cy="6832600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1143000" y="241300"/>
            <a:ext cx="79756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2" smtClean="0">
                <a:solidFill>
                  <a:srgbClr val="000000"/>
                </a:solidFill>
                <a:latin typeface="Arial"/>
                <a:cs typeface="Arial"/>
              </a:rPr>
              <a:t>MANGARICA PERSONNEL STRUCTURE</a:t>
            </a:r>
          </a:p>
          <a:p>
            <a:pPr>
              <a:lnSpc>
                <a:spcPts val="3220"/>
              </a:lnSpc>
            </a:pPr>
            <a:endParaRPr lang="en-CA" sz="28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70300" y="1422400"/>
            <a:ext cx="1970539" cy="2180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65"/>
              </a:lnSpc>
            </a:pPr>
            <a:r>
              <a:rPr lang="en-CA" sz="1462" dirty="0" smtClean="0">
                <a:solidFill>
                  <a:srgbClr val="000000"/>
                </a:solidFill>
              </a:rPr>
              <a:t>ANDRES MEDINA VARGAS</a:t>
            </a:r>
            <a:endParaRPr lang="en-CA" sz="1462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29100" y="1663700"/>
            <a:ext cx="694101" cy="4360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65"/>
              </a:lnSpc>
            </a:pPr>
            <a:r>
              <a:rPr lang="en-CA" sz="1388" dirty="0" smtClean="0">
                <a:solidFill>
                  <a:srgbClr val="000000"/>
                </a:solidFill>
                <a:latin typeface="Arial"/>
                <a:cs typeface="Arial"/>
              </a:rPr>
              <a:t>(General</a:t>
            </a:r>
          </a:p>
          <a:p>
            <a:pPr>
              <a:lnSpc>
                <a:spcPts val="1665"/>
              </a:lnSpc>
            </a:pPr>
            <a:endParaRPr lang="en-CA" sz="1462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99260" y="1904132"/>
            <a:ext cx="864096" cy="48731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CA" sz="1388" dirty="0" smtClean="0">
                <a:solidFill>
                  <a:srgbClr val="000000"/>
                </a:solidFill>
                <a:latin typeface="Arial"/>
                <a:cs typeface="Arial"/>
              </a:rPr>
              <a:t>Manager)</a:t>
            </a:r>
          </a:p>
          <a:p>
            <a:pPr>
              <a:lnSpc>
                <a:spcPts val="1900"/>
              </a:lnSpc>
            </a:pPr>
            <a:endParaRPr lang="en-CA" sz="1462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7000" y="3898900"/>
            <a:ext cx="2008370" cy="2564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10"/>
              </a:lnSpc>
            </a:pPr>
            <a:r>
              <a:rPr lang="es-ES_tradnl" dirty="0" smtClean="0"/>
              <a:t>EDWIN RODRIGUEZ B</a:t>
            </a: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2540000" y="3873500"/>
            <a:ext cx="19304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smtClean="0">
                <a:solidFill>
                  <a:srgbClr val="000000"/>
                </a:solidFill>
                <a:latin typeface="Arial"/>
                <a:cs typeface="Arial"/>
              </a:rPr>
              <a:t>JESUS GUIDO C</a:t>
            </a:r>
          </a:p>
          <a:p>
            <a:pPr>
              <a:lnSpc>
                <a:spcPts val="1955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889500" y="3873500"/>
            <a:ext cx="1550104" cy="2564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dirty="0" smtClean="0">
                <a:solidFill>
                  <a:srgbClr val="000000"/>
                </a:solidFill>
                <a:latin typeface="Arial"/>
                <a:cs typeface="Arial"/>
              </a:rPr>
              <a:t>Carlos Guevara</a:t>
            </a:r>
            <a:endParaRPr dirty="0"/>
          </a:p>
        </p:txBody>
      </p:sp>
      <p:sp>
        <p:nvSpPr>
          <p:cNvPr id="9" name="TextBox 9"/>
          <p:cNvSpPr txBox="1"/>
          <p:nvPr/>
        </p:nvSpPr>
        <p:spPr>
          <a:xfrm>
            <a:off x="7277100" y="3873500"/>
            <a:ext cx="1997342" cy="51296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dirty="0" smtClean="0">
                <a:solidFill>
                  <a:srgbClr val="000000"/>
                </a:solidFill>
                <a:latin typeface="Arial"/>
                <a:cs typeface="Arial"/>
              </a:rPr>
              <a:t>MARCOS MORERA</a:t>
            </a:r>
          </a:p>
          <a:p>
            <a:pPr>
              <a:lnSpc>
                <a:spcPts val="1955"/>
              </a:lnSpc>
            </a:pPr>
            <a:endParaRPr dirty="0"/>
          </a:p>
        </p:txBody>
      </p:sp>
      <p:sp>
        <p:nvSpPr>
          <p:cNvPr id="10" name="TextBox 10"/>
          <p:cNvSpPr txBox="1"/>
          <p:nvPr/>
        </p:nvSpPr>
        <p:spPr>
          <a:xfrm>
            <a:off x="952500" y="4165600"/>
            <a:ext cx="65" cy="51296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endParaRPr lang="en-CA" sz="1634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1955"/>
              </a:lnSpc>
            </a:pPr>
            <a:endParaRPr dirty="0"/>
          </a:p>
        </p:txBody>
      </p:sp>
      <p:sp>
        <p:nvSpPr>
          <p:cNvPr id="11" name="TextBox 11"/>
          <p:cNvSpPr txBox="1"/>
          <p:nvPr/>
        </p:nvSpPr>
        <p:spPr>
          <a:xfrm>
            <a:off x="2717800" y="4152900"/>
            <a:ext cx="15621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smtClean="0">
                <a:solidFill>
                  <a:srgbClr val="000000"/>
                </a:solidFill>
                <a:latin typeface="Arial"/>
                <a:cs typeface="Arial"/>
              </a:rPr>
              <a:t>(administrator</a:t>
            </a:r>
          </a:p>
          <a:p>
            <a:pPr>
              <a:lnSpc>
                <a:spcPts val="1955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4902200" y="4152900"/>
            <a:ext cx="20066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dirty="0" smtClean="0">
                <a:solidFill>
                  <a:srgbClr val="000000"/>
                </a:solidFill>
                <a:latin typeface="Arial"/>
                <a:cs typeface="Arial"/>
              </a:rPr>
              <a:t>(pack-house mgr)</a:t>
            </a:r>
          </a:p>
          <a:p>
            <a:pPr>
              <a:lnSpc>
                <a:spcPts val="1955"/>
              </a:lnSpc>
            </a:pPr>
            <a:endParaRPr dirty="0"/>
          </a:p>
        </p:txBody>
      </p:sp>
      <p:sp>
        <p:nvSpPr>
          <p:cNvPr id="13" name="TextBox 13"/>
          <p:cNvSpPr txBox="1"/>
          <p:nvPr/>
        </p:nvSpPr>
        <p:spPr>
          <a:xfrm>
            <a:off x="7353300" y="4152900"/>
            <a:ext cx="18034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smtClean="0">
                <a:solidFill>
                  <a:srgbClr val="000000"/>
                </a:solidFill>
                <a:latin typeface="Arial"/>
                <a:cs typeface="Arial"/>
              </a:rPr>
              <a:t>(farm manager)</a:t>
            </a:r>
          </a:p>
          <a:p>
            <a:pPr>
              <a:lnSpc>
                <a:spcPts val="1955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317500" y="4419600"/>
            <a:ext cx="16510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634" smtClean="0">
                <a:solidFill>
                  <a:srgbClr val="000000"/>
                </a:solidFill>
                <a:latin typeface="Arial"/>
                <a:cs typeface="Arial"/>
              </a:rPr>
              <a:t>(export/logistic/</a:t>
            </a:r>
          </a:p>
          <a:p>
            <a:pPr>
              <a:lnSpc>
                <a:spcPts val="1955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2616200" y="4419600"/>
            <a:ext cx="18288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55"/>
              </a:lnSpc>
            </a:pPr>
            <a:r>
              <a:rPr lang="en-CA" sz="1720" smtClean="0">
                <a:solidFill>
                  <a:srgbClr val="000000"/>
                </a:solidFill>
                <a:latin typeface="Arial"/>
                <a:cs typeface="Arial"/>
              </a:rPr>
              <a:t>chief/personnel)</a:t>
            </a:r>
          </a:p>
          <a:p>
            <a:pPr>
              <a:lnSpc>
                <a:spcPts val="1955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584200" y="4686300"/>
            <a:ext cx="85344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95"/>
              </a:lnSpc>
            </a:pPr>
            <a:r>
              <a:rPr lang="en-CA" sz="1634" smtClean="0">
                <a:solidFill>
                  <a:srgbClr val="000000"/>
                </a:solidFill>
                <a:latin typeface="Arial"/>
                <a:cs typeface="Arial"/>
              </a:rPr>
              <a:t>technical)</a:t>
            </a:r>
          </a:p>
          <a:p>
            <a:pPr>
              <a:lnSpc>
                <a:spcPts val="1895"/>
              </a:lnSpc>
            </a:pPr>
            <a:endParaRPr lang="en-CA" sz="1634">
              <a:solidFill>
                <a:srgbClr val="000000"/>
              </a:solidFill>
            </a:endParaRPr>
          </a:p>
        </p:txBody>
      </p:sp>
      <p:pic>
        <p:nvPicPr>
          <p:cNvPr id="18" name="Picture 2" descr="C:\Users\EDWIN\Desktop\ESCRI\Logo\man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4492"/>
            <a:ext cx="1246932" cy="1688108"/>
          </a:xfrm>
          <a:prstGeom prst="rect">
            <a:avLst/>
          </a:prstGeom>
          <a:noFill/>
        </p:spPr>
      </p:pic>
      <p:pic>
        <p:nvPicPr>
          <p:cNvPr id="19" name="Picture 3" descr="G:\Fotos Para la Pagina\man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5308600"/>
            <a:ext cx="1524000" cy="1524000"/>
          </a:xfrm>
          <a:prstGeom prst="rect">
            <a:avLst/>
          </a:prstGeom>
          <a:noFill/>
        </p:spPr>
      </p:pic>
      <p:pic>
        <p:nvPicPr>
          <p:cNvPr id="20" name="Picture 5" descr="G:\Fotos Para la Pagina\man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180" y="5648548"/>
            <a:ext cx="1962919" cy="91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7588" name="Picture 4" descr="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13" y="270458"/>
            <a:ext cx="8951788" cy="6334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1184</Words>
  <Application>Microsoft Office PowerPoint</Application>
  <PresentationFormat>Personalizado</PresentationFormat>
  <Paragraphs>293</Paragraphs>
  <Slides>37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Office Theme</vt:lpstr>
      <vt:lpstr>Hoja de cálculo</vt:lpstr>
      <vt:lpstr>Diapositiva 1</vt:lpstr>
      <vt:lpstr>Diapositiva 2</vt:lpstr>
      <vt:lpstr>Diapositiva 3</vt:lpstr>
      <vt:lpstr>Diapositiva 4</vt:lpstr>
      <vt:lpstr>Diapositiva 5</vt:lpstr>
      <vt:lpstr>Diapositiva 6</vt:lpstr>
      <vt:lpstr>MANGA RICA IN THE MARKET </vt:lpstr>
      <vt:lpstr>Diapositiva 8</vt:lpstr>
      <vt:lpstr>Diapositiva 9</vt:lpstr>
      <vt:lpstr>Diapositiva 10</vt:lpstr>
      <vt:lpstr>Diapositiva 11</vt:lpstr>
      <vt:lpstr>Diapositiva 12</vt:lpstr>
      <vt:lpstr>Diapositiva 13</vt:lpstr>
      <vt:lpstr>GENERAL SPECIFICATIONS FOR MANGOS</vt:lpstr>
      <vt:lpstr>MANGA RICA`s VARIETIES</vt:lpstr>
      <vt:lpstr>CALIBERS SPECIFICATIONS</vt:lpstr>
      <vt:lpstr>Maturity chart</vt:lpstr>
      <vt:lpstr>Keitt</vt:lpstr>
      <vt:lpstr>Tommy Atkins</vt:lpstr>
      <vt:lpstr>HADEN</vt:lpstr>
      <vt:lpstr>IRWIN</vt:lpstr>
      <vt:lpstr>Ataulfo</vt:lpstr>
      <vt:lpstr>CALIBERS ATAULFOS</vt:lpstr>
      <vt:lpstr>MATURITY CHARTS ON ATAULFOS</vt:lpstr>
      <vt:lpstr>History of Manga Rica (boxes 4 Kg)</vt:lpstr>
      <vt:lpstr>Diapositiva 26</vt:lpstr>
      <vt:lpstr>MANGA RICA ACREDITATIONS</vt:lpstr>
      <vt:lpstr>LOOKING FOR MORE ACCREDITATIONS FOR THE COMING SEASON…..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</vt:vector>
  </TitlesOfParts>
  <Company>Investintech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A2E_Engine</dc:creator>
  <cp:lastModifiedBy>EDWIN</cp:lastModifiedBy>
  <cp:revision>74</cp:revision>
  <dcterms:created xsi:type="dcterms:W3CDTF">2011-10-21T16:11:26Z</dcterms:created>
  <dcterms:modified xsi:type="dcterms:W3CDTF">2015-06-04T21:23:19Z</dcterms:modified>
</cp:coreProperties>
</file>